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Default Extension="sldx" ContentType="application/vnd.openxmlformats-officedocument.presentationml.slide"/>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Default Extension="vml" ContentType="application/vnd.openxmlformats-officedocument.vmlDrawing"/>
  <Override PartName="/ppt/notesSlides/notesSlide31.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Default Extension="pptx" ContentType="application/vnd.openxmlformats-officedocument.presentationml.presentation"/>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449" r:id="rId4"/>
    <p:sldId id="346" r:id="rId5"/>
    <p:sldId id="351" r:id="rId6"/>
    <p:sldId id="441" r:id="rId7"/>
    <p:sldId id="442" r:id="rId8"/>
    <p:sldId id="443" r:id="rId9"/>
    <p:sldId id="260" r:id="rId10"/>
    <p:sldId id="436" r:id="rId11"/>
    <p:sldId id="283" r:id="rId12"/>
    <p:sldId id="353" r:id="rId13"/>
    <p:sldId id="354" r:id="rId14"/>
    <p:sldId id="439" r:id="rId15"/>
    <p:sldId id="306" r:id="rId16"/>
    <p:sldId id="444" r:id="rId17"/>
    <p:sldId id="287" r:id="rId18"/>
    <p:sldId id="358" r:id="rId19"/>
    <p:sldId id="359" r:id="rId20"/>
    <p:sldId id="289" r:id="rId21"/>
    <p:sldId id="361" r:id="rId22"/>
    <p:sldId id="362" r:id="rId23"/>
    <p:sldId id="416" r:id="rId24"/>
    <p:sldId id="419" r:id="rId25"/>
    <p:sldId id="366" r:id="rId26"/>
    <p:sldId id="338" r:id="rId27"/>
    <p:sldId id="450" r:id="rId28"/>
    <p:sldId id="429" r:id="rId29"/>
    <p:sldId id="334" r:id="rId30"/>
    <p:sldId id="377" r:id="rId31"/>
    <p:sldId id="378" r:id="rId32"/>
    <p:sldId id="381" r:id="rId33"/>
    <p:sldId id="382" r:id="rId34"/>
    <p:sldId id="336" r:id="rId35"/>
    <p:sldId id="451" r:id="rId36"/>
    <p:sldId id="402" r:id="rId37"/>
    <p:sldId id="305" r:id="rId38"/>
    <p:sldId id="452" r:id="rId39"/>
    <p:sldId id="329"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CC"/>
    <a:srgbClr val="FFFF99"/>
    <a:srgbClr val="EFA003"/>
    <a:srgbClr val="DDD9C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60000" autoAdjust="0"/>
  </p:normalViewPr>
  <p:slideViewPr>
    <p:cSldViewPr>
      <p:cViewPr varScale="1">
        <p:scale>
          <a:sx n="40" d="100"/>
          <a:sy n="40" d="100"/>
        </p:scale>
        <p:origin x="-1182" y="-114"/>
      </p:cViewPr>
      <p:guideLst>
        <p:guide orient="horz" pos="2160"/>
        <p:guide pos="2880"/>
      </p:guideLst>
    </p:cSldViewPr>
  </p:slideViewPr>
  <p:outlineViewPr>
    <p:cViewPr>
      <p:scale>
        <a:sx n="33" d="100"/>
        <a:sy n="33" d="100"/>
      </p:scale>
      <p:origin x="0" y="826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emf"/><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5" Type="http://schemas.openxmlformats.org/officeDocument/2006/relationships/image" Target="../media/image2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emf"/><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12.emf"/><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F36E54-D65E-45B8-89C5-F795C7EED9AD}" type="datetimeFigureOut">
              <a:rPr lang="en-US" smtClean="0"/>
              <a:pPr/>
              <a:t>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E8619-05BD-46C1-A246-B5D1198C61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 to this lecture on Systems-Based Practice.  This is the ACGME competence that is arguably the most difficult to teach and evaluate.</a:t>
            </a:r>
            <a:r>
              <a:rPr lang="en-US" baseline="0" dirty="0" smtClean="0"/>
              <a:t>  It may be difficult because it is part of everything we do to deliver care. We take it for granted. We see it as something outside of our control. I hope to change that view in this lecture.</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We are in a paradigm</a:t>
            </a:r>
            <a:r>
              <a:rPr lang="en-US" baseline="0" dirty="0" smtClean="0"/>
              <a:t> shift in the way we think about medical work.</a:t>
            </a:r>
          </a:p>
          <a:p>
            <a:endParaRPr lang="en-US" baseline="0" dirty="0" smtClean="0"/>
          </a:p>
          <a:p>
            <a:r>
              <a:rPr lang="en-US" baseline="0" dirty="0" smtClean="0"/>
              <a:t>X 50 years ago we were in the work model I call “Profession-Based.”  Advances in information technology, organizational science, and quality in manufacturing and service have pushed medicine into system-based practice.</a:t>
            </a:r>
          </a:p>
          <a:p>
            <a:endParaRPr lang="en-US" baseline="0" dirty="0" smtClean="0"/>
          </a:p>
          <a:p>
            <a:r>
              <a:rPr lang="en-US" baseline="0" dirty="0" smtClean="0"/>
              <a:t>X In profession-based medicine, quality and safety are thought to result from the physician’s knowledge and skill. While in system-based practice, quality and safety are thought to be system characteristics.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In the profession-based model, professional education is though to improve care, while systems-based practice shows that individual education is important, but to reliably improve outcomes we must improve the system processes that produce them.</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In profession-based medicine, board certification and society memberships are evidence for quality of care, while system-based practice requires objective measures for evidence of quality outcomes.</a:t>
            </a:r>
          </a:p>
          <a:p>
            <a:endParaRPr lang="en-US" baseline="0" dirty="0" smtClean="0"/>
          </a:p>
          <a:p>
            <a:r>
              <a:rPr lang="en-US" baseline="0" dirty="0" smtClean="0"/>
              <a:t>X In profession-based medicine, the physician is a craftsman who uses assistants to produce care, in system-based practice, a team of professionals working at the top of each license delivers care. </a:t>
            </a:r>
          </a:p>
        </p:txBody>
      </p:sp>
      <p:sp>
        <p:nvSpPr>
          <p:cNvPr id="4" name="Slide Number Placeholder 3"/>
          <p:cNvSpPr>
            <a:spLocks noGrp="1"/>
          </p:cNvSpPr>
          <p:nvPr>
            <p:ph type="sldNum" sz="quarter" idx="10"/>
          </p:nvPr>
        </p:nvSpPr>
        <p:spPr/>
        <p:txBody>
          <a:bodyPr/>
          <a:lstStyle/>
          <a:p>
            <a:fld id="{188E8619-05BD-46C1-A246-B5D1198C617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profession based approach has a dangerous nostalgia  for an all knowing, personal physician who helped in the time of crisis  He (and it was almost always he) did everything himself, carrying his tools in a black bag.  Unfortunately, he had little to offer other than professional caring and comfort.</a:t>
            </a:r>
          </a:p>
        </p:txBody>
      </p:sp>
      <p:sp>
        <p:nvSpPr>
          <p:cNvPr id="4" name="Slide Number Placeholder 3"/>
          <p:cNvSpPr>
            <a:spLocks noGrp="1"/>
          </p:cNvSpPr>
          <p:nvPr>
            <p:ph type="sldNum" sz="quarter" idx="10"/>
          </p:nvPr>
        </p:nvSpPr>
        <p:spPr/>
        <p:txBody>
          <a:bodyPr/>
          <a:lstStyle/>
          <a:p>
            <a:fld id="{188E8619-05BD-46C1-A246-B5D1198C617F}"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systems-based approach moves us from the one doctor to a practice system.</a:t>
            </a:r>
            <a:endParaRPr lang="en-US" baseline="0" dirty="0" smtClean="0"/>
          </a:p>
          <a:p>
            <a:endParaRPr lang="en-US" baseline="0" dirty="0" smtClean="0"/>
          </a:p>
          <a:p>
            <a:r>
              <a:rPr lang="en-US" baseline="0" dirty="0" smtClean="0"/>
              <a:t>X For over 100 years we have relied on the professionals who compound medications and run drug stores, and on laboratory or x-ray services. The hospital has evolved to a highly technical center that provide complex life-saving care.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The physician role has separated into over 150 subspecialties, and we have added a multitude of allied health professionals.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Even the doctor’s office, whether the primary care or specialist office, has changed.  The doctor’s wife has been replaced by a professional nurse, medical assistant, receptionist or patient service representative.</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In the mid 60s when Medicare, Medicaid and office-based private insurance became the norm, business office professionals were needed to assure third-party payment for services.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The Harrison’s textbook  and PDR were replaced by internet-based medical information systems, and the paper medical record gives way to an Electronic Health Record.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aseline="0" dirty="0" smtClean="0"/>
              <a:t>As this complex system has grown, we have failed to design roles and accountabilities that assure safe, high value care and joy in the work. We’ve relied on the individual professionals to do their job, without thoroughly understanding and designing how the systems-based practice differs from profession based care.</a:t>
            </a:r>
          </a:p>
        </p:txBody>
      </p:sp>
      <p:sp>
        <p:nvSpPr>
          <p:cNvPr id="4" name="Slide Number Placeholder 3"/>
          <p:cNvSpPr>
            <a:spLocks noGrp="1"/>
          </p:cNvSpPr>
          <p:nvPr>
            <p:ph type="sldNum" sz="quarter" idx="10"/>
          </p:nvPr>
        </p:nvSpPr>
        <p:spPr/>
        <p:txBody>
          <a:bodyPr/>
          <a:lstStyle/>
          <a:p>
            <a:fld id="{188E8619-05BD-46C1-A246-B5D1198C617F}"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makes human systems work?</a:t>
            </a:r>
          </a:p>
          <a:p>
            <a:endParaRPr lang="en-US" dirty="0" smtClean="0"/>
          </a:p>
          <a:p>
            <a:r>
              <a:rPr lang="en-US" dirty="0" smtClean="0"/>
              <a:t>Jody </a:t>
            </a:r>
            <a:r>
              <a:rPr lang="en-US" dirty="0" err="1" smtClean="0"/>
              <a:t>Hoffer-Gittel</a:t>
            </a:r>
            <a:r>
              <a:rPr lang="en-US" dirty="0" smtClean="0"/>
              <a:t> partially answered this question by</a:t>
            </a:r>
            <a:r>
              <a:rPr lang="en-US" baseline="0" dirty="0" smtClean="0"/>
              <a:t> studying Southwest Airlines flight turnaround teams.  She found it takes extraordinary competence in what we call communication and interpersonal skills.  She calls it </a:t>
            </a:r>
            <a:r>
              <a:rPr lang="en-US" b="1" baseline="0" dirty="0" smtClean="0"/>
              <a:t>Relational Coordination</a:t>
            </a:r>
          </a:p>
          <a:p>
            <a:endParaRPr lang="en-US" b="1" baseline="0" dirty="0" smtClean="0"/>
          </a:p>
          <a:p>
            <a:r>
              <a:rPr lang="en-US" b="0" dirty="0" smtClean="0"/>
              <a:t>She</a:t>
            </a:r>
            <a:r>
              <a:rPr lang="en-US" b="0" baseline="0" dirty="0" smtClean="0"/>
              <a:t> identified seven characteristics of a </a:t>
            </a:r>
            <a:r>
              <a:rPr lang="en-US" b="1" baseline="0" dirty="0" smtClean="0"/>
              <a:t>Relational Coordination Index</a:t>
            </a:r>
            <a:r>
              <a:rPr lang="en-US" b="0" baseline="0" dirty="0" smtClean="0"/>
              <a:t>.  None are surprising.  Four deal with how we talk with each other: frequent, timely, accurate, and blameless problem-solving communication.  </a:t>
            </a:r>
          </a:p>
          <a:p>
            <a:endParaRPr lang="en-US" b="0" baseline="0" dirty="0" smtClean="0"/>
          </a:p>
          <a:p>
            <a:r>
              <a:rPr lang="en-US" b="0" baseline="0" dirty="0" smtClean="0"/>
              <a:t>Three elements, shared goals, shared knowledge, and mutual respect, are components of </a:t>
            </a:r>
            <a:r>
              <a:rPr lang="en-US" b="1" baseline="0" dirty="0" smtClean="0"/>
              <a:t>teamwork</a:t>
            </a:r>
            <a:r>
              <a:rPr lang="en-US" b="0" baseline="0" dirty="0" smtClean="0"/>
              <a:t> described by others. Heffner-</a:t>
            </a:r>
            <a:r>
              <a:rPr lang="en-US" b="0" baseline="0" dirty="0" err="1" smtClean="0"/>
              <a:t>Gitell</a:t>
            </a:r>
            <a:r>
              <a:rPr lang="en-US" b="0" baseline="0" dirty="0" smtClean="0"/>
              <a:t> and </a:t>
            </a:r>
            <a:r>
              <a:rPr lang="en-US" b="0" baseline="0" dirty="0" err="1" smtClean="0"/>
              <a:t>Suchman</a:t>
            </a:r>
            <a:r>
              <a:rPr lang="en-US" b="0" baseline="0" dirty="0" smtClean="0"/>
              <a:t> have demonstrated that the relational coordination index identifies high and low performing medical microsystems and provides a language for guiding their improvement.</a:t>
            </a:r>
          </a:p>
          <a:p>
            <a:endParaRPr lang="en-US" b="0"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holds human systems together?</a:t>
            </a:r>
          </a:p>
          <a:p>
            <a:endParaRPr lang="en-US" dirty="0" smtClean="0"/>
          </a:p>
          <a:p>
            <a:r>
              <a:rPr lang="en-US" dirty="0" smtClean="0"/>
              <a:t>It’s the promises we make to one another according to  </a:t>
            </a:r>
            <a:r>
              <a:rPr lang="en-US" baseline="0" dirty="0" smtClean="0"/>
              <a:t>David Leach and Paul </a:t>
            </a:r>
            <a:r>
              <a:rPr lang="en-US" baseline="0" dirty="0" err="1" smtClean="0"/>
              <a:t>Batalden</a:t>
            </a:r>
            <a:r>
              <a:rPr lang="en-US" baseline="0" dirty="0" smtClean="0"/>
              <a:t>.  </a:t>
            </a:r>
          </a:p>
          <a:p>
            <a:endParaRPr lang="en-US" baseline="0" dirty="0" smtClean="0"/>
          </a:p>
          <a:p>
            <a:r>
              <a:rPr lang="en-US" baseline="0" dirty="0" smtClean="0"/>
              <a:t>To </a:t>
            </a:r>
            <a:r>
              <a:rPr lang="en-US" baseline="0" smtClean="0"/>
              <a:t>keep our </a:t>
            </a:r>
            <a:r>
              <a:rPr lang="en-US" baseline="0" dirty="0" smtClean="0"/>
              <a:t>promises we must know the truth about how our system performs and our role in the processes that produce health care.</a:t>
            </a:r>
          </a:p>
          <a:p>
            <a:endParaRPr lang="en-US" baseline="0" dirty="0" smtClean="0"/>
          </a:p>
          <a:p>
            <a:r>
              <a:rPr lang="en-US" baseline="0" dirty="0" smtClean="0"/>
              <a:t>They warn that with imperfect knowledge about our systems and our interdependent roles we must also become skilled in seeking forgiveness when our promises are not kept and patients are misled or harmed.</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to understand the “black box” of system-based practice by unpacking the concept of </a:t>
            </a:r>
            <a:r>
              <a:rPr lang="en-US" baseline="0" dirty="0" smtClean="0"/>
              <a:t>the clinical microsystem. </a:t>
            </a:r>
          </a:p>
          <a:p>
            <a:endParaRPr lang="en-US" baseline="0" dirty="0" smtClean="0"/>
          </a:p>
          <a:p>
            <a:r>
              <a:rPr lang="en-US" baseline="0" dirty="0" smtClean="0"/>
              <a:t>This is the frontline people who engage patients.  It is smallest replicable part of the health care system. It is where health care is delivered.</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boundaries of the clinical microsystem are shown by the dashed rectangle.</a:t>
            </a:r>
          </a:p>
          <a:p>
            <a:endParaRPr lang="en-US" dirty="0" smtClean="0"/>
          </a:p>
          <a:p>
            <a:r>
              <a:rPr lang="en-US" dirty="0" smtClean="0"/>
              <a:t>The first of</a:t>
            </a:r>
            <a:r>
              <a:rPr lang="en-US" baseline="0" dirty="0" smtClean="0"/>
              <a:t> the 5 Ps will explore is the </a:t>
            </a:r>
            <a:r>
              <a:rPr lang="en-US" b="1" i="1" baseline="0" dirty="0" smtClean="0"/>
              <a:t>Purpose</a:t>
            </a:r>
            <a:r>
              <a:rPr lang="en-US" baseline="0" dirty="0" smtClean="0"/>
              <a:t> of the microsystem.  </a:t>
            </a:r>
          </a:p>
          <a:p>
            <a:endParaRPr lang="en-US" dirty="0" smtClean="0"/>
          </a:p>
          <a:p>
            <a:r>
              <a:rPr lang="en-US" dirty="0" err="1" smtClean="0"/>
              <a:t>Baltaden</a:t>
            </a:r>
            <a:r>
              <a:rPr lang="en-US" dirty="0" smtClean="0"/>
              <a:t> and Leach describe the </a:t>
            </a:r>
            <a:r>
              <a:rPr lang="en-US" b="1" i="1" dirty="0" smtClean="0"/>
              <a:t>Purpose Statement </a:t>
            </a:r>
            <a:r>
              <a:rPr lang="en-US" dirty="0" smtClean="0"/>
              <a:t>as the shared assumptions and promises that hold people together in their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purpose of a teaching microsystem might include quality care</a:t>
            </a:r>
            <a:r>
              <a:rPr lang="en-US" baseline="0" dirty="0" smtClean="0"/>
              <a:t> for a particular group of patients, quality education for students, residents, and fellows, sustainable business, and joy in work for those who commit their careers to the microsystem’.</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of the 5 Ps is the</a:t>
            </a:r>
            <a:r>
              <a:rPr lang="en-US" baseline="0" dirty="0" smtClean="0"/>
              <a:t> </a:t>
            </a:r>
            <a:r>
              <a:rPr lang="en-US" b="1" i="1" baseline="0" dirty="0" smtClean="0"/>
              <a:t>Patients </a:t>
            </a:r>
            <a:r>
              <a:rPr lang="en-US" baseline="0" dirty="0" smtClean="0"/>
              <a:t> who come to the clinical microsystem with  needs to be diagnosed and treated.  Understanding these needs from the patient’s’ perspective guides the design care processes to meet them. </a:t>
            </a:r>
          </a:p>
        </p:txBody>
      </p:sp>
      <p:sp>
        <p:nvSpPr>
          <p:cNvPr id="4" name="Slide Number Placeholder 3"/>
          <p:cNvSpPr>
            <a:spLocks noGrp="1"/>
          </p:cNvSpPr>
          <p:nvPr>
            <p:ph type="sldNum" sz="quarter" idx="10"/>
          </p:nvPr>
        </p:nvSpPr>
        <p:spPr/>
        <p:txBody>
          <a:bodyPr/>
          <a:lstStyle/>
          <a:p>
            <a:fld id="{188E8619-05BD-46C1-A246-B5D1198C617F}"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completion of this lecture you will have some good ideas about how to </a:t>
            </a:r>
          </a:p>
          <a:p>
            <a:endParaRPr lang="en-US" baseline="0" dirty="0" smtClean="0"/>
          </a:p>
          <a:p>
            <a:r>
              <a:rPr lang="en-US" baseline="0" dirty="0" smtClean="0"/>
              <a:t>Teach systems Based Practice by having learners work in the specialty’s various microsystems.</a:t>
            </a:r>
          </a:p>
          <a:p>
            <a:endParaRPr lang="en-US" baseline="0" dirty="0" smtClean="0"/>
          </a:p>
          <a:p>
            <a:r>
              <a:rPr lang="en-US" baseline="0" dirty="0" smtClean="0"/>
              <a:t>Teach the anatomy and physiology of clinical microsystems for quality, safety, and joy in work</a:t>
            </a:r>
          </a:p>
          <a:p>
            <a:endParaRPr lang="en-US" baseline="0" dirty="0" smtClean="0"/>
          </a:p>
          <a:p>
            <a:r>
              <a:rPr lang="en-US" baseline="0" dirty="0" smtClean="0"/>
              <a:t>Use coordination of care across microsystems to teach the importance of competence in SBP.</a:t>
            </a:r>
          </a:p>
          <a:p>
            <a:endParaRPr lang="en-US" baseline="0" dirty="0" smtClean="0"/>
          </a:p>
          <a:p>
            <a:r>
              <a:rPr lang="en-US" baseline="0" dirty="0" smtClean="0"/>
              <a:t>Structure teaching and evaluation to assure that learners can do the EPAs of an SBP Milestones</a:t>
            </a:r>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patients pass through our clinical microsystem, their needs are met and they leave satisfied with the experience of care and return to healthy or at least comforted life.</a:t>
            </a:r>
          </a:p>
        </p:txBody>
      </p:sp>
      <p:sp>
        <p:nvSpPr>
          <p:cNvPr id="4" name="Slide Number Placeholder 3"/>
          <p:cNvSpPr>
            <a:spLocks noGrp="1"/>
          </p:cNvSpPr>
          <p:nvPr>
            <p:ph type="sldNum" sz="quarter" idx="10"/>
          </p:nvPr>
        </p:nvSpPr>
        <p:spPr/>
        <p:txBody>
          <a:bodyPr/>
          <a:lstStyle/>
          <a:p>
            <a:fld id="{188E8619-05BD-46C1-A246-B5D1198C617F}"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third P is the </a:t>
            </a:r>
            <a:r>
              <a:rPr lang="en-US" b="1" dirty="0" smtClean="0"/>
              <a:t>Professionals</a:t>
            </a:r>
            <a:r>
              <a:rPr lang="en-US" dirty="0" smtClean="0"/>
              <a:t> or People who work with the patients to meet their needs.  The types and</a:t>
            </a:r>
            <a:r>
              <a:rPr lang="en-US" baseline="0" dirty="0" smtClean="0"/>
              <a:t> number of professional roles vary across microsystems.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professional roles are the physicians, PA or Nurse Practitioners, Nurses, Patient Service Representatives, Medical Assistants, </a:t>
            </a:r>
          </a:p>
          <a:p>
            <a:endParaRPr lang="en-US" baseline="0" dirty="0" smtClean="0"/>
          </a:p>
          <a:p>
            <a:r>
              <a:rPr lang="en-US" baseline="0" dirty="0" smtClean="0"/>
              <a:t>Social workers, Technicians, phone or web-based person who makes appointments, answers calls, and arrange referrals, and some lucky practices have a Doctor of Pharmacy as a full-time or shared position.</a:t>
            </a:r>
          </a:p>
          <a:p>
            <a:endParaRPr lang="en-US" baseline="0" dirty="0" smtClean="0"/>
          </a:p>
          <a:p>
            <a:r>
              <a:rPr lang="en-US" baseline="0" dirty="0" smtClean="0"/>
              <a:t>Many learners working in a teaching clinical microsystems do not know the other member of the team. How could they possibly </a:t>
            </a:r>
            <a:r>
              <a:rPr lang="en-US" b="0" baseline="0" dirty="0" smtClean="0"/>
              <a:t>practice</a:t>
            </a:r>
            <a:r>
              <a:rPr lang="en-US" b="1" baseline="0" dirty="0" smtClean="0"/>
              <a:t> </a:t>
            </a:r>
            <a:r>
              <a:rPr lang="en-US" b="1" i="1" baseline="0" dirty="0" smtClean="0"/>
              <a:t>Relational Coordination</a:t>
            </a:r>
            <a:r>
              <a:rPr lang="en-US" baseline="0" dirty="0" smtClean="0"/>
              <a:t>?  </a:t>
            </a:r>
          </a:p>
          <a:p>
            <a:endParaRPr lang="en-US" baseline="0" dirty="0" smtClean="0"/>
          </a:p>
          <a:p>
            <a:r>
              <a:rPr lang="en-US" baseline="0" dirty="0" smtClean="0"/>
              <a:t>In a workshop at the OU School of Community Medicine, we developed an orientation to rotations that includes the picture, name, role, and personal bio for each professional working in the clinical microsystem. We expect that residents and students rotating on the service will get to know who they will be working with in the microsystem.</a:t>
            </a:r>
          </a:p>
          <a:p>
            <a:endParaRPr lang="en-US" baseline="0" dirty="0" smtClean="0"/>
          </a:p>
          <a:p>
            <a:r>
              <a:rPr lang="en-US" baseline="0" dirty="0" smtClean="0"/>
              <a:t>1:25.2</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fourth P is the</a:t>
            </a:r>
            <a:r>
              <a:rPr lang="en-US" baseline="0" dirty="0" smtClean="0"/>
              <a:t> </a:t>
            </a:r>
            <a:r>
              <a:rPr lang="en-US" b="1" dirty="0" smtClean="0"/>
              <a:t>Processes</a:t>
            </a:r>
            <a:r>
              <a:rPr lang="en-US" dirty="0" smtClean="0"/>
              <a:t> that organize the work of the Professionals to deliver care. </a:t>
            </a:r>
          </a:p>
          <a:p>
            <a:endParaRPr lang="en-US" dirty="0" smtClean="0"/>
          </a:p>
          <a:p>
            <a:r>
              <a:rPr lang="en-US" dirty="0" smtClean="0"/>
              <a:t>A process is a standardized set of </a:t>
            </a:r>
            <a:r>
              <a:rPr lang="en-US" baseline="0" dirty="0" smtClean="0"/>
              <a:t>tasks</a:t>
            </a:r>
            <a:r>
              <a:rPr lang="en-US" dirty="0" smtClean="0"/>
              <a:t>.  The process map shows the sequence</a:t>
            </a:r>
            <a:r>
              <a:rPr lang="en-US" baseline="0" dirty="0" smtClean="0"/>
              <a:t> of processes with </a:t>
            </a:r>
            <a:r>
              <a:rPr lang="en-US" dirty="0" smtClean="0"/>
              <a:t>internal hand-offs from</a:t>
            </a:r>
            <a:r>
              <a:rPr lang="en-US" baseline="0" dirty="0" smtClean="0"/>
              <a:t> one process to another.  At the end of the train of processes, the diagram shows a stack of four processes designed to meet needs of specific groups of patients.</a:t>
            </a:r>
          </a:p>
          <a:p>
            <a:endParaRPr lang="en-US" baseline="0" dirty="0" smtClean="0"/>
          </a:p>
          <a:p>
            <a:r>
              <a:rPr lang="en-US" baseline="0" dirty="0" smtClean="0"/>
              <a:t>We can teach system-based practice by giving learners a microsystem process map and instructing them to walk through the processes from a patient’s perspective. The learner sees first hand the multiple steps, the waits, the handoffs, and the coordination needed for care. This walk-through should be completed before the learner begins to perform the physician  role in the process train.</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are common processes that describe how we do our work to deliver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The first process </a:t>
            </a:r>
            <a:r>
              <a:rPr lang="en-US" b="1" baseline="0" dirty="0" smtClean="0"/>
              <a:t>registers and orients </a:t>
            </a:r>
            <a:r>
              <a:rPr lang="en-US" baseline="0" dirty="0" smtClean="0"/>
              <a:t>the patient to the practice.</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the next, usually after a waiting room stop, is </a:t>
            </a:r>
            <a:r>
              <a:rPr lang="en-US" b="1" baseline="0" dirty="0" smtClean="0"/>
              <a:t>Rooming</a:t>
            </a:r>
            <a:r>
              <a:rPr lang="en-US" baseline="0" dirty="0" smtClean="0"/>
              <a:t> in which a nurse or medical assistant asks screening questions, records vital signs and updates problem, medication, and allergy lists, </a:t>
            </a:r>
            <a:endParaRPr lang="en-US" dirty="0" smtClean="0"/>
          </a:p>
          <a:p>
            <a:endParaRPr lang="en-US" baseline="0" dirty="0" smtClean="0"/>
          </a:p>
          <a:p>
            <a:r>
              <a:rPr lang="en-US" baseline="0" dirty="0" smtClean="0"/>
              <a:t>X The third process is done by the physician to make a diagnosis, and develop a treatment plan.  </a:t>
            </a:r>
          </a:p>
        </p:txBody>
      </p:sp>
      <p:sp>
        <p:nvSpPr>
          <p:cNvPr id="4" name="Slide Number Placeholder 3"/>
          <p:cNvSpPr>
            <a:spLocks noGrp="1"/>
          </p:cNvSpPr>
          <p:nvPr>
            <p:ph type="sldNum" sz="quarter" idx="10"/>
          </p:nvPr>
        </p:nvSpPr>
        <p:spPr/>
        <p:txBody>
          <a:bodyPr/>
          <a:lstStyle/>
          <a:p>
            <a:fld id="{188E8619-05BD-46C1-A246-B5D1198C617F}"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Clinical microsystem have different processes for managing the between visit care for different types of patients.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For example, one process assures that every patient receives</a:t>
            </a:r>
            <a:r>
              <a:rPr lang="en-US" b="1" baseline="0" dirty="0" smtClean="0"/>
              <a:t> Prevention Care</a:t>
            </a:r>
            <a:r>
              <a:rPr lang="en-US" baseline="0" dirty="0" smtClean="0"/>
              <a:t>.  </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Another process assures patient access to </a:t>
            </a:r>
            <a:r>
              <a:rPr lang="en-US" b="1" baseline="0" dirty="0" smtClean="0"/>
              <a:t>acute new illness care </a:t>
            </a:r>
            <a:r>
              <a:rPr lang="en-US" b="0" baseline="0" dirty="0" smtClean="0"/>
              <a:t>by </a:t>
            </a:r>
            <a:r>
              <a:rPr lang="en-US" baseline="0" dirty="0" smtClean="0"/>
              <a:t>phone or today appointment, </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Some practices need a </a:t>
            </a:r>
            <a:r>
              <a:rPr lang="en-US" b="1" baseline="0" dirty="0" smtClean="0"/>
              <a:t>chronic care management </a:t>
            </a:r>
            <a:r>
              <a:rPr lang="en-US" b="0" baseline="0" dirty="0" smtClean="0"/>
              <a:t>process and professional role to provide </a:t>
            </a:r>
            <a:r>
              <a:rPr lang="en-US" baseline="0" dirty="0" smtClean="0"/>
              <a:t>lots of between visit care and follow-up, and</a:t>
            </a:r>
            <a:endParaRPr lang="en-US" dirty="0" smtClean="0"/>
          </a:p>
          <a:p>
            <a:endParaRPr lang="en-US" baseline="0" dirty="0" smtClean="0"/>
          </a:p>
          <a:p>
            <a:r>
              <a:rPr lang="en-US" baseline="0" dirty="0" smtClean="0"/>
              <a:t>X  Most practices need to develop processes for a few </a:t>
            </a:r>
            <a:r>
              <a:rPr lang="en-US" b="1" baseline="0" dirty="0" smtClean="0"/>
              <a:t>high risk patients </a:t>
            </a:r>
            <a:r>
              <a:rPr lang="en-US" baseline="0" dirty="0" smtClean="0"/>
              <a:t>who need nearly constant coordination of care, office visits, home visits, or communication with a nursing home staff to avoid hospitalizations or emergency department visits.</a:t>
            </a:r>
          </a:p>
        </p:txBody>
      </p:sp>
      <p:sp>
        <p:nvSpPr>
          <p:cNvPr id="4" name="Slide Number Placeholder 3"/>
          <p:cNvSpPr>
            <a:spLocks noGrp="1"/>
          </p:cNvSpPr>
          <p:nvPr>
            <p:ph type="sldNum" sz="quarter" idx="10"/>
          </p:nvPr>
        </p:nvSpPr>
        <p:spPr/>
        <p:txBody>
          <a:bodyPr/>
          <a:lstStyle/>
          <a:p>
            <a:fld id="{188E8619-05BD-46C1-A246-B5D1198C617F}"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fifth “P” are the </a:t>
            </a:r>
            <a:r>
              <a:rPr lang="en-US" b="1" dirty="0" smtClean="0"/>
              <a:t>Patterns</a:t>
            </a:r>
            <a:r>
              <a:rPr lang="en-US" dirty="0" smtClean="0"/>
              <a:t> that define the </a:t>
            </a:r>
            <a:r>
              <a:rPr lang="en-US" b="1" dirty="0" smtClean="0"/>
              <a:t>microsystem’s culture</a:t>
            </a:r>
            <a:r>
              <a:rPr lang="en-US" dirty="0" smtClean="0"/>
              <a:t>. </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a:t>
            </a:r>
            <a:r>
              <a:rPr lang="en-US" dirty="0" smtClean="0"/>
              <a:t>These patterns include </a:t>
            </a:r>
            <a:r>
              <a:rPr lang="en-US" baseline="0" dirty="0" smtClean="0"/>
              <a:t>the formal and informal team meetings and huddles throughout the day and week. It is how the team practices relationship coordination, teamwork, and how the team works on its work to improve it.</a:t>
            </a:r>
            <a:endParaRPr lang="en-US" dirty="0" smtClean="0"/>
          </a:p>
          <a:p>
            <a:endParaRPr lang="en-US" baseline="0" dirty="0" smtClean="0"/>
          </a:p>
          <a:p>
            <a:r>
              <a:rPr lang="en-US" baseline="0" dirty="0" smtClean="0"/>
              <a:t>X  The compass symbol on either side of the pattern field represent the “</a:t>
            </a:r>
            <a:r>
              <a:rPr lang="en-US" b="1" i="1" baseline="0" dirty="0" smtClean="0"/>
              <a:t>Measures-That-Matter</a:t>
            </a:r>
            <a:r>
              <a:rPr lang="en-US" baseline="0" dirty="0" smtClean="0"/>
              <a:t>” which measure and report patients’ needs and expectations, and indicators of outcome and process quality, patient satisfaction with the experience, and the cost of care for the benefit achieved.  </a:t>
            </a:r>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Patient-Centered Medical Home is a model of care that applies</a:t>
            </a:r>
            <a:r>
              <a:rPr lang="en-US" baseline="0" dirty="0" smtClean="0"/>
              <a:t> </a:t>
            </a:r>
            <a:r>
              <a:rPr lang="en-US" dirty="0" smtClean="0"/>
              <a:t>the 5Ps of a clinical microsystem.  </a:t>
            </a:r>
          </a:p>
          <a:p>
            <a:endParaRPr lang="en-US" dirty="0" smtClean="0"/>
          </a:p>
          <a:p>
            <a:r>
              <a:rPr lang="en-US" dirty="0" smtClean="0"/>
              <a:t>This model has been written into the Affordable Care Act as the basis for achieving better</a:t>
            </a:r>
            <a:r>
              <a:rPr lang="en-US" baseline="0" dirty="0" smtClean="0"/>
              <a:t> health and better care.  </a:t>
            </a:r>
          </a:p>
          <a:p>
            <a:endParaRPr lang="en-US" baseline="0" dirty="0" smtClean="0"/>
          </a:p>
          <a:p>
            <a:r>
              <a:rPr lang="en-US" baseline="0" dirty="0" smtClean="0"/>
              <a:t>Ideally, all patients should have 24/7 access to people who know them and engage them in their care. All practices need a robust clinical information system to support the professionals to provide care coordination, team care, receive patient feedback, and be accountable for its quality.</a:t>
            </a:r>
          </a:p>
          <a:p>
            <a:r>
              <a:rPr lang="en-US" baseline="0" dirty="0" smtClean="0"/>
              <a:t> </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smtClean="0"/>
          </a:p>
          <a:p>
            <a:r>
              <a:rPr lang="en-US" dirty="0" smtClean="0"/>
              <a:t>(Click)</a:t>
            </a:r>
            <a:r>
              <a:rPr lang="en-US" baseline="0" dirty="0" smtClean="0"/>
              <a:t> Now l</a:t>
            </a:r>
            <a:r>
              <a:rPr lang="en-US" dirty="0" smtClean="0"/>
              <a:t>ets look at how the </a:t>
            </a:r>
            <a:r>
              <a:rPr lang="en-US" baseline="0" dirty="0" smtClean="0"/>
              <a:t>system-based care replaces the nostalgic one-professional to one-patient approach to care.  I’ll show you a system map for the care of a 67 year old woman, Betty Armstrong.  She has been well all her life, hard working and hasn’t seen a doctor for more than 25 years. Accompanied by her husband she goes to a primary care doctor for pain in her hip.</a:t>
            </a:r>
          </a:p>
          <a:p>
            <a:endParaRPr lang="en-US" dirty="0" smtClean="0"/>
          </a:p>
          <a:p>
            <a:r>
              <a:rPr lang="en-US" dirty="0" smtClean="0"/>
              <a:t>(Click) She finds a primary</a:t>
            </a:r>
            <a:r>
              <a:rPr lang="en-US" baseline="0" dirty="0" smtClean="0"/>
              <a:t> care practice, but not one that functions as a medical home.</a:t>
            </a:r>
            <a:r>
              <a:rPr lang="en-US" dirty="0" smtClean="0"/>
              <a:t>.  </a:t>
            </a:r>
          </a:p>
          <a:p>
            <a:r>
              <a:rPr lang="en-US" dirty="0" smtClean="0"/>
              <a:t>(Click) She is given a</a:t>
            </a:r>
            <a:r>
              <a:rPr lang="en-US" baseline="0" dirty="0" smtClean="0"/>
              <a:t> prescription for pain medication for her hip</a:t>
            </a:r>
            <a:r>
              <a:rPr lang="en-US" baseline="0" dirty="0"/>
              <a:t> </a:t>
            </a:r>
            <a:r>
              <a:rPr lang="en-US" baseline="0" dirty="0" smtClean="0"/>
              <a:t>and agrees to have some lab and x-ray tests, and return for follow-up.</a:t>
            </a:r>
          </a:p>
          <a:p>
            <a:r>
              <a:rPr lang="en-US" baseline="0" dirty="0" smtClean="0"/>
              <a:t>(Click) She complained of shortness of breath climbing stairs and was found to have a systolic ejection murmur, so she was referred to cardiology for evaluation, where she was seen and given a return appointment for testing.</a:t>
            </a:r>
          </a:p>
          <a:p>
            <a:r>
              <a:rPr lang="en-US" baseline="0" dirty="0" smtClean="0"/>
              <a:t>(Click) She has frequency of urination and stress incontinence, so she was referred to gynecology. </a:t>
            </a:r>
          </a:p>
          <a:p>
            <a:r>
              <a:rPr lang="en-US" baseline="0" dirty="0" smtClean="0"/>
              <a:t>(Click) She was due for colon cancer screening so she was referred to GI.  </a:t>
            </a:r>
          </a:p>
          <a:p>
            <a:r>
              <a:rPr lang="en-US" baseline="0" dirty="0" smtClean="0"/>
              <a:t>(Click) Oh yes, the hip pain, she was referred to orthopedics for evaluation and possible hip replacement, where she was seen and given a follow-up appointment after imaging studies.</a:t>
            </a:r>
          </a:p>
          <a:p>
            <a:endParaRPr lang="en-US" baseline="0" dirty="0" smtClean="0"/>
          </a:p>
          <a:p>
            <a:r>
              <a:rPr lang="en-US" baseline="0" dirty="0" smtClean="0"/>
              <a:t>(Click) The gynecologist  referred her to urology for </a:t>
            </a:r>
            <a:r>
              <a:rPr lang="en-US" baseline="0" dirty="0" err="1" smtClean="0"/>
              <a:t>urodynamic</a:t>
            </a:r>
            <a:r>
              <a:rPr lang="en-US" baseline="0" dirty="0" smtClean="0"/>
              <a:t> testing and a </a:t>
            </a:r>
            <a:r>
              <a:rPr lang="en-US" baseline="0" dirty="0" err="1" smtClean="0"/>
              <a:t>cystoscopy</a:t>
            </a:r>
            <a:r>
              <a:rPr lang="en-US" baseline="0" dirty="0" smtClean="0"/>
              <a:t>.</a:t>
            </a:r>
          </a:p>
          <a:p>
            <a:r>
              <a:rPr lang="en-US" baseline="0" dirty="0" smtClean="0"/>
              <a:t>(Click)  GI found malignancy on colonoscopy so she was referred to Oncology for evaluation.  In turn Oncology performed an evaluation with follow-up visit and referred the patient to Hematology or Radiation Oncology and to Surgery</a:t>
            </a:r>
          </a:p>
          <a:p>
            <a:r>
              <a:rPr lang="en-US" baseline="0" dirty="0" smtClean="0"/>
              <a:t>(Click) In preparation for surgery, she was referred to urology for evaluation of the incontinence,</a:t>
            </a:r>
          </a:p>
          <a:p>
            <a:r>
              <a:rPr lang="en-US" baseline="0" dirty="0" smtClean="0"/>
              <a:t>(Click) and to pulmonary for evaluation of her shortness of breath.  Pulmonary scheduled tests and a follow-up visit.</a:t>
            </a:r>
          </a:p>
          <a:p>
            <a:r>
              <a:rPr lang="en-US" baseline="0" dirty="0" smtClean="0"/>
              <a:t>(Click) After these she was admitted to the hospital for colon surgery and the cancer was reported to be cured.</a:t>
            </a:r>
          </a:p>
          <a:p>
            <a:endParaRPr lang="en-US" baseline="0" dirty="0" smtClean="0"/>
          </a:p>
          <a:p>
            <a:r>
              <a:rPr lang="en-US" baseline="0" dirty="0" smtClean="0"/>
              <a:t>(Click) One Saturday shortly thereafter, her hip pain had become worse, so she went to the ED where she received a prescription for a narcotic and was referred back to her PCP</a:t>
            </a:r>
          </a:p>
          <a:p>
            <a:r>
              <a:rPr lang="en-US" baseline="0" dirty="0" smtClean="0"/>
              <a:t>(Click) She continued to have hip pain and returned to the ED where she was referred to Orthopedics for evaluation.</a:t>
            </a:r>
          </a:p>
          <a:p>
            <a:r>
              <a:rPr lang="en-US" baseline="0" dirty="0" smtClean="0"/>
              <a:t>(Click) One evening she experienced chest pain and shortness of breath, called here PCP who sent her directly to be admitted for a chest pain evaluation, she did not have a cardiac event.</a:t>
            </a:r>
          </a:p>
          <a:p>
            <a:r>
              <a:rPr lang="en-US" baseline="0" dirty="0" smtClean="0"/>
              <a:t>(Click) She returned to the ED with shortness of breath and was given a tranquilizer.</a:t>
            </a:r>
          </a:p>
          <a:p>
            <a:r>
              <a:rPr lang="en-US" baseline="0" dirty="0" smtClean="0"/>
              <a:t>(Click) She returned to the ED and was referred to psychiatry who performed an evaluation and assumed care for management of depression.</a:t>
            </a:r>
          </a:p>
          <a:p>
            <a:endParaRPr lang="en-US" baseline="0" dirty="0" smtClean="0"/>
          </a:p>
          <a:p>
            <a:r>
              <a:rPr lang="en-US" baseline="0" dirty="0" smtClean="0"/>
              <a:t>3:02.8</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Each of the individual providers clings to his or her autonomy and professional identity behaving as if he or she were the only physician providing care and someone else will do the coordination. Unfortunately the current fee-for-service payment structure reinforces this situation by paying for independent services rather than care coordination.</a:t>
            </a:r>
          </a:p>
        </p:txBody>
      </p:sp>
      <p:sp>
        <p:nvSpPr>
          <p:cNvPr id="4" name="Slide Number Placeholder 3"/>
          <p:cNvSpPr>
            <a:spLocks noGrp="1"/>
          </p:cNvSpPr>
          <p:nvPr>
            <p:ph type="sldNum" sz="quarter" idx="10"/>
          </p:nvPr>
        </p:nvSpPr>
        <p:spPr/>
        <p:txBody>
          <a:bodyPr/>
          <a:lstStyle/>
          <a:p>
            <a:fld id="{188E8619-05BD-46C1-A246-B5D1198C617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Is there a better way?  One answer is an integrated health system in which a patient receives</a:t>
            </a:r>
            <a:r>
              <a:rPr lang="en-US" baseline="0" dirty="0" smtClean="0"/>
              <a:t> all the care from providers who belong to a single health system operating under a single set of policies and procedures and communicating seamlessly through a single electronic medical record.  A VA, Kaiser Permanente or </a:t>
            </a:r>
            <a:r>
              <a:rPr lang="en-US" baseline="0" dirty="0" err="1" smtClean="0"/>
              <a:t>Geissinger</a:t>
            </a:r>
            <a:r>
              <a:rPr lang="en-US" baseline="0" dirty="0" smtClean="0"/>
              <a:t> health system are examples of such organizations</a:t>
            </a:r>
          </a:p>
          <a:p>
            <a:endParaRPr lang="en-US" baseline="0" dirty="0" smtClean="0"/>
          </a:p>
          <a:p>
            <a:r>
              <a:rPr lang="en-US" baseline="0" dirty="0" smtClean="0"/>
              <a:t>The Affordable Care Act provides funding for experiments in payment reform that aim to stimulate formation of high value systems of care. This diagram shows the system concepts of an Accountable Care Organization, or ACO.</a:t>
            </a:r>
          </a:p>
          <a:p>
            <a:endParaRPr lang="en-US" baseline="0" dirty="0" smtClean="0"/>
          </a:p>
          <a:p>
            <a:r>
              <a:rPr lang="en-US" baseline="0" dirty="0" smtClean="0"/>
              <a:t>The ACO begins in the center with a community of individuals and families who need health care. </a:t>
            </a:r>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ACGME Competence in systems based practice has 6</a:t>
            </a:r>
            <a:r>
              <a:rPr lang="en-US" baseline="0" dirty="0" smtClean="0"/>
              <a:t> elements with one added by internal medicine and two by pediatrics.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lecture will focus on four:</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First, work in various health care settings</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Second, coordinate  patient care</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Next, work in </a:t>
            </a:r>
            <a:r>
              <a:rPr lang="en-US" baseline="0" dirty="0" err="1" smtClean="0"/>
              <a:t>interprofessional</a:t>
            </a:r>
            <a:r>
              <a:rPr lang="en-US" baseline="0" dirty="0" smtClean="0"/>
              <a:t> teams to improve safety and quality,</a:t>
            </a: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dirty="0" smtClean="0"/>
              <a:t>And</a:t>
            </a:r>
            <a:r>
              <a:rPr lang="en-US" baseline="0" dirty="0" smtClean="0"/>
              <a:t> transmit clinical information in transitions of care.</a:t>
            </a:r>
            <a:endParaRPr lang="en-US" dirty="0" smtClean="0"/>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Ideally, each individual enters the system through a practice organized along the Patient Centered Medical Home model providing pro-active coordinated system-based care.  </a:t>
            </a:r>
          </a:p>
          <a:p>
            <a:endParaRPr lang="en-US" baseline="0" dirty="0" smtClean="0"/>
          </a:p>
          <a:p>
            <a:r>
              <a:rPr lang="en-US" baseline="0" dirty="0" smtClean="0"/>
              <a:t>A Health Information Exchange connects all of the PCMHs with each other and with the specialty and service microsystems needed for modern health care.  The Health Information Exchange operates within a Health Access Network which establishes rules and standards for cross boundary referrals, information sharing, and coordination of care.</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X A myriad of specialty and service providers are then connected through the HIE and the Health Access Network by an overarching membership agreement that creates the ACO.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X  The ACO becomes an agent of its member providers and patients to distribute the resources of money for health care and human capital to deliver the highest quality at the most affordable cost for the community.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t>
            </a:r>
            <a:r>
              <a:rPr lang="en-US" baseline="0" dirty="0" smtClean="0"/>
              <a:t> </a:t>
            </a:r>
            <a:r>
              <a:rPr lang="en-US" dirty="0" smtClean="0"/>
              <a:t>And provide</a:t>
            </a:r>
            <a:r>
              <a:rPr lang="en-US" baseline="0" dirty="0" smtClean="0"/>
              <a:t> accountability for the overall quality of care provided by the ACO.</a:t>
            </a:r>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turn to a common activity that we can use to teach systems-based practice.  It is working across </a:t>
            </a:r>
            <a:r>
              <a:rPr lang="en-US" baseline="0" dirty="0" smtClean="0"/>
              <a:t>microsystem boundaries through consultation, referral, co-management, and transfer of care.</a:t>
            </a:r>
          </a:p>
          <a:p>
            <a:endParaRPr lang="en-US" baseline="0" dirty="0" smtClean="0"/>
          </a:p>
          <a:p>
            <a:r>
              <a:rPr lang="en-US" baseline="0" dirty="0" smtClean="0"/>
              <a:t>In this example we show three separate microsystems that provide care for patients with hemophilia or another consuming illness.</a:t>
            </a:r>
          </a:p>
          <a:p>
            <a:endParaRPr lang="en-US" dirty="0" smtClean="0"/>
          </a:p>
          <a:p>
            <a:r>
              <a:rPr lang="en-US" dirty="0" smtClean="0"/>
              <a:t>X There is a primary care microsystem, a secondary care one, and a </a:t>
            </a:r>
            <a:r>
              <a:rPr lang="en-US" baseline="0" dirty="0" smtClean="0"/>
              <a:t>tertiary care Regional Center for Hemophilia.</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that the glue that holds a system together is the promises we keep to each other</a:t>
            </a:r>
            <a:r>
              <a:rPr lang="en-US" baseline="0" dirty="0" smtClean="0"/>
              <a:t> across microsystems. </a:t>
            </a:r>
          </a:p>
          <a:p>
            <a:r>
              <a:rPr lang="en-US" baseline="0" dirty="0" smtClean="0"/>
              <a:t>These promises ought to be recorded in written agreements that we call PCMH N or Neighbor agreements.  </a:t>
            </a:r>
          </a:p>
          <a:p>
            <a:endParaRPr lang="en-US" baseline="0" dirty="0" smtClean="0"/>
          </a:p>
          <a:p>
            <a:r>
              <a:rPr lang="en-US" baseline="0" dirty="0" smtClean="0"/>
              <a:t>In some cases the entire PCMH function for persons with hemophilia will be handled by the pediatric hematology microsystem, and it will not have a relationship with a separate PCMH for this subset of patients.  In these cases, patients could expect that the Hematology PCMH will meet all of the same standards as another PCMH. </a:t>
            </a:r>
          </a:p>
          <a:p>
            <a:endParaRPr lang="en-US" baseline="0" dirty="0" smtClean="0"/>
          </a:p>
          <a:p>
            <a:r>
              <a:rPr lang="en-US" baseline="0" dirty="0" smtClean="0"/>
              <a:t>A comparable management agreement is also reasonable in the consultation and referral between the pediatric hematology microsystem and a regional or national Hemophilia Center of Excellence.</a:t>
            </a:r>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Here is a sample coordination of care </a:t>
            </a:r>
            <a:r>
              <a:rPr lang="en-US" baseline="0" dirty="0" smtClean="0"/>
              <a:t>agreement. The American College of Physicians published recommendations for such an agreement in 2010. </a:t>
            </a: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Here is a sample coordination of care </a:t>
            </a:r>
            <a:r>
              <a:rPr lang="en-US" baseline="0" dirty="0" smtClean="0"/>
              <a:t>agreement. The American College of Physicians published recommendations for such an agreement in 2010. </a:t>
            </a:r>
          </a:p>
          <a:p>
            <a:r>
              <a:rPr lang="en-US" baseline="0" dirty="0" smtClean="0"/>
              <a:t>(Click) It includes contact information between microsystems.  </a:t>
            </a:r>
            <a:endParaRPr lang="en-US" dirty="0" smtClean="0"/>
          </a:p>
          <a:p>
            <a:endParaRPr lang="en-US" b="1" dirty="0" smtClean="0"/>
          </a:p>
          <a:p>
            <a:r>
              <a:rPr lang="en-US" b="0" dirty="0" smtClean="0"/>
              <a:t>(Click) It identifies the type</a:t>
            </a:r>
            <a:r>
              <a:rPr lang="en-US" b="0" baseline="0" dirty="0" smtClean="0"/>
              <a:t> of specialty service requested by the PCMH.  Let’s look at these in more detail.</a:t>
            </a:r>
            <a:endParaRPr lang="en-US" b="0" dirty="0" smtClean="0"/>
          </a:p>
          <a:p>
            <a:r>
              <a:rPr lang="en-US" b="0" i="0" dirty="0" smtClean="0"/>
              <a:t>(Click) in </a:t>
            </a:r>
            <a:r>
              <a:rPr lang="en-US" b="1" i="1" dirty="0" smtClean="0"/>
              <a:t>Pre-Consultation , </a:t>
            </a:r>
            <a:r>
              <a:rPr lang="en-US" b="0" i="0" dirty="0" smtClean="0"/>
              <a:t>the specialty practice provides  a curbside or</a:t>
            </a:r>
            <a:r>
              <a:rPr lang="en-US" b="0" i="0" baseline="0" dirty="0" smtClean="0"/>
              <a:t> online opinion to the PCMH about the necessity of a referral or makes recommendations to try first.</a:t>
            </a:r>
          </a:p>
          <a:p>
            <a:endParaRPr lang="en-US" b="0" i="1" dirty="0" smtClean="0"/>
          </a:p>
          <a:p>
            <a:r>
              <a:rPr lang="en-US" b="0" dirty="0" smtClean="0"/>
              <a:t>(Click) In</a:t>
            </a:r>
            <a:r>
              <a:rPr lang="en-US" b="0" baseline="0" dirty="0" smtClean="0"/>
              <a:t> a </a:t>
            </a:r>
            <a:r>
              <a:rPr lang="en-US" b="1" dirty="0" smtClean="0"/>
              <a:t>Formal Consultation/Procedure request, </a:t>
            </a:r>
            <a:r>
              <a:rPr lang="en-US" dirty="0" smtClean="0"/>
              <a:t>the specialty </a:t>
            </a:r>
            <a:r>
              <a:rPr lang="en-US" sz="1200" kern="1200" baseline="0" dirty="0" smtClean="0">
                <a:solidFill>
                  <a:schemeClr val="tx1"/>
                </a:solidFill>
                <a:latin typeface="+mn-lt"/>
                <a:ea typeface="+mn-ea"/>
                <a:cs typeface="+mn-cs"/>
              </a:rPr>
              <a:t>practice sees the patient and performs an evaluation or a procedure and makes recommendations for the PCMH to follow rather than personally treating the patient’s problem.</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Ongoing follow-up and advice (Shared Co-Management)</a:t>
            </a:r>
            <a:r>
              <a:rPr lang="en-US" sz="1200" kern="1200" baseline="0" dirty="0" smtClean="0">
                <a:solidFill>
                  <a:schemeClr val="tx1"/>
                </a:solidFill>
                <a:latin typeface="+mn-lt"/>
                <a:ea typeface="+mn-ea"/>
                <a:cs typeface="+mn-cs"/>
              </a:rPr>
              <a:t> - the specialty/subspecialty practice provides expert advice and guidance to the PCMH to manage the problem and provides periodic follow-up visits to chart the progress, but does not manage the illness on a day to day basis.</a:t>
            </a:r>
          </a:p>
          <a:p>
            <a:endParaRPr lang="en-US" sz="1200" kern="1200" baseline="0" dirty="0" smtClean="0">
              <a:solidFill>
                <a:schemeClr val="tx1"/>
              </a:solidFill>
              <a:latin typeface="+mn-lt"/>
              <a:ea typeface="+mn-ea"/>
              <a:cs typeface="+mn-cs"/>
            </a:endParaRPr>
          </a:p>
          <a:p>
            <a:r>
              <a:rPr lang="en-US" sz="1200" b="1" i="1" kern="1200" baseline="0" dirty="0" smtClean="0">
                <a:solidFill>
                  <a:schemeClr val="tx1"/>
                </a:solidFill>
                <a:latin typeface="+mn-lt"/>
                <a:ea typeface="+mn-ea"/>
                <a:cs typeface="+mn-cs"/>
              </a:rPr>
              <a:t>Principal care for a disease</a:t>
            </a:r>
            <a:r>
              <a:rPr lang="en-US" sz="1200" b="0" i="0" kern="1200" baseline="0" dirty="0" smtClean="0">
                <a:solidFill>
                  <a:schemeClr val="tx1"/>
                </a:solidFill>
                <a:latin typeface="+mn-lt"/>
                <a:ea typeface="+mn-ea"/>
                <a:cs typeface="+mn-cs"/>
              </a:rPr>
              <a:t>—Both the PCMH and specialty</a:t>
            </a:r>
            <a:r>
              <a:rPr lang="en-US" sz="1200" kern="1200" baseline="0" dirty="0" smtClean="0">
                <a:solidFill>
                  <a:schemeClr val="tx1"/>
                </a:solidFill>
                <a:latin typeface="+mn-lt"/>
                <a:ea typeface="+mn-ea"/>
                <a:cs typeface="+mn-cs"/>
              </a:rPr>
              <a:t> practices co-manage the treatment of a discrete  set of problems, while the PCMH maintains responsibility for all other aspects of patient care, including first contact for new problems.</a:t>
            </a:r>
          </a:p>
          <a:p>
            <a:endParaRPr lang="en-US" sz="1200" kern="1200" baseline="0" dirty="0" smtClean="0">
              <a:solidFill>
                <a:schemeClr val="tx1"/>
              </a:solidFill>
              <a:latin typeface="+mn-lt"/>
              <a:ea typeface="+mn-ea"/>
              <a:cs typeface="+mn-cs"/>
            </a:endParaRPr>
          </a:p>
          <a:p>
            <a:r>
              <a:rPr lang="en-US" sz="1200" b="1" i="1" kern="1200" baseline="0" dirty="0" smtClean="0">
                <a:solidFill>
                  <a:schemeClr val="tx1"/>
                </a:solidFill>
                <a:latin typeface="+mn-lt"/>
                <a:ea typeface="+mn-ea"/>
                <a:cs typeface="+mn-cs"/>
              </a:rPr>
              <a:t>Time-limited  Principal care of the patient for a consuming illness —</a:t>
            </a:r>
            <a:r>
              <a:rPr lang="en-US" sz="1200" b="0" i="0" kern="1200" baseline="0" dirty="0" smtClean="0">
                <a:solidFill>
                  <a:schemeClr val="tx1"/>
                </a:solidFill>
                <a:latin typeface="+mn-lt"/>
                <a:ea typeface="+mn-ea"/>
                <a:cs typeface="+mn-cs"/>
              </a:rPr>
              <a:t>the specialty/subspecialty practice temporarily </a:t>
            </a:r>
            <a:r>
              <a:rPr lang="en-US" sz="1200" kern="1200" baseline="0" dirty="0" smtClean="0">
                <a:solidFill>
                  <a:schemeClr val="tx1"/>
                </a:solidFill>
                <a:latin typeface="+mn-lt"/>
                <a:ea typeface="+mn-ea"/>
                <a:cs typeface="+mn-cs"/>
              </a:rPr>
              <a:t>becomes the primary care giver and first contact for the patient with a serious disorder or complex treatment; the PCMH receives on-going treatment information, retains input on secondary referrals, and may provide certain, well-defined areas of care.</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Transfer all care to a Specialty PCMH </a:t>
            </a:r>
            <a:r>
              <a:rPr lang="en-US" sz="1200" kern="1200" baseline="0" dirty="0" smtClean="0">
                <a:solidFill>
                  <a:schemeClr val="tx1"/>
                </a:solidFill>
                <a:latin typeface="+mn-lt"/>
                <a:ea typeface="+mn-ea"/>
                <a:cs typeface="+mn-cs"/>
              </a:rPr>
              <a:t>—is the situation in which the specialty practice assumes the role of the PCMH after consultation with the patient’s current PCMH and approval by the patient.</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Once the Roles in patient care have been clarified in the agreement, it is valuable to define specific responsibilities.  (Click) For example, in this case of an agreement that the hematologist will have ongoing </a:t>
            </a:r>
            <a:r>
              <a:rPr lang="en-US" sz="1200" kern="1200" baseline="0" dirty="0" err="1" smtClean="0">
                <a:solidFill>
                  <a:schemeClr val="tx1"/>
                </a:solidFill>
                <a:latin typeface="+mn-lt"/>
                <a:ea typeface="+mn-ea"/>
                <a:cs typeface="+mn-cs"/>
              </a:rPr>
              <a:t>primcipal</a:t>
            </a:r>
            <a:r>
              <a:rPr lang="en-US" sz="1200" kern="1200" baseline="0" dirty="0" smtClean="0">
                <a:solidFill>
                  <a:schemeClr val="tx1"/>
                </a:solidFill>
                <a:latin typeface="+mn-lt"/>
                <a:ea typeface="+mn-ea"/>
                <a:cs typeface="+mn-cs"/>
              </a:rPr>
              <a:t> care for the hemophilia, the PCMH will continue to provide preventive services, be the first contact for new problems, refill prescriptions with the exception of the factor replacement, diagnose and treat new problems and conditions unrelated to the hemophilia, and either may act in an </a:t>
            </a:r>
            <a:r>
              <a:rPr lang="en-US" sz="1200" kern="1200" baseline="0" dirty="0" err="1" smtClean="0">
                <a:solidFill>
                  <a:schemeClr val="tx1"/>
                </a:solidFill>
                <a:latin typeface="+mn-lt"/>
                <a:ea typeface="+mn-ea"/>
                <a:cs typeface="+mn-cs"/>
              </a:rPr>
              <a:t>amergency</a:t>
            </a:r>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(Click) The Coordination of Care Agreement also includes mutual promises to send transition of care records, send notes on all visits, avoid secondary referrals, discourage patient self-referral, notify each other of admissions, review the agreement yearly and evaluate the effectiveness of the care coordination.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2:51.5</a:t>
            </a:r>
          </a:p>
          <a:p>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consider a transition of care in which a pediatric</a:t>
            </a:r>
            <a:r>
              <a:rPr lang="en-US" baseline="0" dirty="0" smtClean="0"/>
              <a:t> hemophilia patient ages into adult medical care. We will practice this situation in the workshop later today. </a:t>
            </a:r>
          </a:p>
          <a:p>
            <a:endParaRPr lang="en-US" baseline="0" dirty="0" smtClean="0"/>
          </a:p>
          <a:p>
            <a:r>
              <a:rPr lang="en-US" baseline="0" dirty="0" smtClean="0"/>
              <a:t>X  Both the pediatric PCMH and the hematology microsystem need to conduct a transition of care with a record of the process to their adult medicine counterparts. Let’s imagine how this transition of care might look if it took place in a meeting with the patient and key members of pediatric, adult, and regional center microsystems.</a:t>
            </a:r>
          </a:p>
        </p:txBody>
      </p:sp>
      <p:sp>
        <p:nvSpPr>
          <p:cNvPr id="4" name="Slide Number Placeholder 3"/>
          <p:cNvSpPr>
            <a:spLocks noGrp="1"/>
          </p:cNvSpPr>
          <p:nvPr>
            <p:ph type="sldNum" sz="quarter" idx="10"/>
          </p:nvPr>
        </p:nvSpPr>
        <p:spPr/>
        <p:txBody>
          <a:bodyPr/>
          <a:lstStyle/>
          <a:p>
            <a:fld id="{188E8619-05BD-46C1-A246-B5D1198C617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This sample Transition of Care Record comes from the Stepping Up to the Plate conference from the ABIM Foundation.  </a:t>
            </a:r>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It is helpful to record </a:t>
            </a:r>
            <a:r>
              <a:rPr lang="en-US" baseline="0" dirty="0" smtClean="0"/>
              <a:t>the transition of care information in a care record that may be used by the sending microsystem to communicate clearly the most important elements of the patient’s care plan.</a:t>
            </a:r>
          </a:p>
          <a:p>
            <a:endParaRPr lang="en-US" baseline="0" dirty="0" smtClean="0"/>
          </a:p>
          <a:p>
            <a:r>
              <a:rPr lang="en-US" baseline="0" dirty="0" smtClean="0"/>
              <a:t>This sample comes from the Stepping Up to the Plate conference from the ABIM Foundation.  It includes demographic date and key contact information.</a:t>
            </a:r>
          </a:p>
          <a:p>
            <a:endParaRPr lang="en-US" baseline="0" dirty="0" smtClean="0"/>
          </a:p>
          <a:p>
            <a:r>
              <a:rPr lang="en-US" baseline="0" dirty="0" smtClean="0"/>
              <a:t>Patient Goals for care drive the plan and an assessment of the patient’s self-care capacity focuses home care assistance that might be needed.</a:t>
            </a:r>
          </a:p>
          <a:p>
            <a:endParaRPr lang="en-US" baseline="0" dirty="0" smtClean="0"/>
          </a:p>
          <a:p>
            <a:r>
              <a:rPr lang="en-US" baseline="0" dirty="0" smtClean="0"/>
              <a:t>The problem list and medication list, ideally matched with medications for a specific problem summarize the treatment plan.</a:t>
            </a:r>
          </a:p>
          <a:p>
            <a:endParaRPr lang="en-US" baseline="0" dirty="0" smtClean="0"/>
          </a:p>
          <a:p>
            <a:r>
              <a:rPr lang="en-US" baseline="0" dirty="0" smtClean="0"/>
              <a:t>A statement of prognosis or what to look out for or prevent and the clinician’s goals for care based on this prognosis.</a:t>
            </a:r>
          </a:p>
          <a:p>
            <a:endParaRPr lang="en-US" baseline="0" dirty="0" smtClean="0"/>
          </a:p>
          <a:p>
            <a:r>
              <a:rPr lang="en-US" baseline="0" dirty="0" smtClean="0"/>
              <a:t>A list of tests and treatments that are suggested to be done next is listed as are the results of recent tests or any tests whose results are currently pending and where they might be found.</a:t>
            </a:r>
          </a:p>
          <a:p>
            <a:endParaRPr lang="en-US" baseline="0" dirty="0" smtClean="0"/>
          </a:p>
          <a:p>
            <a:r>
              <a:rPr lang="en-US" baseline="0" dirty="0" smtClean="0"/>
              <a:t>Lastly, the sending microsystem lists the other microsystems that collaborate in the patients care providing co-management or equipment and any appointments that may have been scheduled.</a:t>
            </a:r>
          </a:p>
          <a:p>
            <a:endParaRPr lang="en-US" baseline="0" dirty="0" smtClean="0"/>
          </a:p>
          <a:p>
            <a:r>
              <a:rPr lang="en-US" baseline="0" dirty="0" smtClean="0"/>
              <a:t>Ideally this transition of care record will be completed with both the sending and receiving microsystems present at the same time either in person or by teleconference. The patient and the patient’s family caregiver might be a very valuable member of the transition team.</a:t>
            </a:r>
          </a:p>
          <a:p>
            <a:endParaRPr lang="en-US" baseline="0" dirty="0" smtClean="0"/>
          </a:p>
          <a:p>
            <a:r>
              <a:rPr lang="en-US" baseline="0" dirty="0" smtClean="0"/>
              <a:t>1:37.6</a:t>
            </a:r>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are the take home</a:t>
            </a:r>
            <a:r>
              <a:rPr lang="en-US" baseline="0" dirty="0" smtClean="0"/>
              <a:t> messages?</a:t>
            </a:r>
          </a:p>
          <a:p>
            <a:endParaRPr lang="en-US" baseline="0" dirty="0" smtClean="0"/>
          </a:p>
          <a:p>
            <a:r>
              <a:rPr lang="en-US" baseline="0" dirty="0" smtClean="0"/>
              <a:t>First, we are in the middle of a shift in perspective on our work with system-based practice partially replacing profession- based care.</a:t>
            </a:r>
          </a:p>
          <a:p>
            <a:endParaRPr lang="en-US" baseline="0" dirty="0" smtClean="0"/>
          </a:p>
          <a:p>
            <a:r>
              <a:rPr lang="en-US" baseline="0" dirty="0" smtClean="0"/>
              <a:t>Recall that the microsystem, not the physician, is the source of all care. The microsystem is defined by its purpose, patients, professionals, processes, and patterns.</a:t>
            </a:r>
          </a:p>
          <a:p>
            <a:endParaRPr lang="en-US" baseline="0" dirty="0" smtClean="0"/>
          </a:p>
          <a:p>
            <a:r>
              <a:rPr lang="en-US" baseline="0" dirty="0" smtClean="0"/>
              <a:t>The second message is that we teach SBP to residents and fellows by orienting them to the microsystem’s 5 Ps for each rotation. </a:t>
            </a:r>
          </a:p>
          <a:p>
            <a:endParaRPr lang="en-US" baseline="0" dirty="0" smtClean="0"/>
          </a:p>
          <a:p>
            <a:r>
              <a:rPr lang="en-US" baseline="0" dirty="0" smtClean="0"/>
              <a:t>We assign residents and fellows to perform the physician’s role and participate in microsystem process improvement. </a:t>
            </a:r>
          </a:p>
          <a:p>
            <a:endParaRPr lang="en-US" baseline="0" dirty="0" smtClean="0"/>
          </a:p>
          <a:p>
            <a:r>
              <a:rPr lang="en-US" baseline="0" dirty="0" smtClean="0"/>
              <a:t>Faculty </a:t>
            </a:r>
            <a:r>
              <a:rPr lang="en-US" baseline="0" smtClean="0"/>
              <a:t>teach SBP </a:t>
            </a:r>
            <a:r>
              <a:rPr lang="en-US" baseline="0" dirty="0" smtClean="0"/>
              <a:t>by observing and giving corrective feedback about learner performance as a team member and quality of work process.</a:t>
            </a:r>
          </a:p>
          <a:p>
            <a:endParaRPr lang="en-US" baseline="0"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lets develop the concept of systems in health care,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Paul </a:t>
            </a:r>
            <a:r>
              <a:rPr lang="en-US" dirty="0" err="1" smtClean="0"/>
              <a:t>Batalden</a:t>
            </a:r>
            <a:r>
              <a:rPr lang="en-US" dirty="0" smtClean="0"/>
              <a:t> from Dartmouth Medical School describes the health care system</a:t>
            </a:r>
            <a:r>
              <a:rPr lang="en-US" baseline="0" dirty="0" smtClean="0"/>
              <a:t> as embedded subsystems</a:t>
            </a:r>
            <a:endParaRPr lang="en-US" dirty="0" smtClean="0"/>
          </a:p>
          <a:p>
            <a:endParaRPr lang="en-US" dirty="0" smtClean="0"/>
          </a:p>
          <a:p>
            <a:endParaRPr lang="en-US" dirty="0" smtClean="0"/>
          </a:p>
          <a:p>
            <a:r>
              <a:rPr lang="en-US" baseline="0" dirty="0" smtClean="0"/>
              <a:t>beginning with the patient self care system, which includes the patient’s family and home caregivers</a:t>
            </a:r>
            <a:r>
              <a:rPr lang="en-US" dirty="0" smtClean="0"/>
              <a: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Next is the Patient-Provider system which is the focus of most of our medical education.</a:t>
            </a:r>
          </a:p>
          <a:p>
            <a:endParaRPr lang="en-US" dirty="0" smtClean="0"/>
          </a:p>
          <a:p>
            <a:pPr>
              <a:buFont typeface="Arial" pitchFamily="34" charset="0"/>
              <a:buNone/>
            </a:pPr>
            <a:r>
              <a:rPr lang="en-US" baseline="0" dirty="0" smtClean="0"/>
              <a:t>The Clinical Microsystem is a new concept. </a:t>
            </a:r>
            <a:r>
              <a:rPr lang="en-US" baseline="0" dirty="0" err="1" smtClean="0"/>
              <a:t>Batalden</a:t>
            </a:r>
            <a:r>
              <a:rPr lang="en-US" baseline="0" dirty="0" smtClean="0"/>
              <a:t> describes it as the frontline organization where care is delivered, outcomes achieved, and patient expectations are met.  This lecture will focus on the anatomy and </a:t>
            </a:r>
            <a:r>
              <a:rPr lang="en-US" baseline="0" dirty="0" err="1" smtClean="0"/>
              <a:t>physisiology</a:t>
            </a:r>
            <a:r>
              <a:rPr lang="en-US" baseline="0" dirty="0" smtClean="0"/>
              <a:t> of the clinical microsystem. This concept is essential for understanding systems-based practice and practice-based learning and improvement.</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several microsystems are organized into a Macro-organization, we call that a health system. It is created by microsystems agreeing to follow common rules of practice and usually use the same medical record keeping system.</a:t>
            </a:r>
          </a:p>
          <a:p>
            <a:pPr>
              <a:buFont typeface="Arial" pitchFamily="34" charset="0"/>
              <a:buNone/>
            </a:pPr>
            <a:endParaRPr lang="en-US" baseline="0" dirty="0" smtClean="0"/>
          </a:p>
          <a:p>
            <a:pPr>
              <a:buFont typeface="Arial" pitchFamily="34" charset="0"/>
              <a:buNone/>
            </a:pPr>
            <a:r>
              <a:rPr lang="en-US" baseline="0" dirty="0" smtClean="0"/>
              <a:t>The outer layer is the policies, finances, market, and community which sets the economic and cultural context and regulations for health care.  This is the layer we usually think of as being  “the health care system” and will not be a part of this lecture.</a:t>
            </a:r>
          </a:p>
          <a:p>
            <a:pPr>
              <a:buFont typeface="Arial" pitchFamily="34" charset="0"/>
              <a:buNone/>
            </a:pPr>
            <a:endParaRPr lang="en-US" baseline="0"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88E8619-05BD-46C1-A246-B5D1198C617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Each of the ACGME competencies</a:t>
            </a:r>
            <a:r>
              <a:rPr lang="en-US" baseline="0" dirty="0" smtClean="0"/>
              <a:t> are learned and evaluated in one or more of these systems levels. </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For example, </a:t>
            </a:r>
            <a:r>
              <a:rPr lang="en-US" b="1" baseline="0" dirty="0" smtClean="0"/>
              <a:t>Medical Knowledge</a:t>
            </a:r>
            <a:r>
              <a:rPr lang="en-US" baseline="0" dirty="0" smtClean="0"/>
              <a:t> is solidified at the provider-patient level,</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As is </a:t>
            </a:r>
            <a:r>
              <a:rPr lang="en-US" b="1" baseline="0" dirty="0" smtClean="0"/>
              <a:t>communication and interpersonal skills</a:t>
            </a:r>
            <a:r>
              <a:rPr lang="en-US" baseline="0" dirty="0" smtClean="0"/>
              <a:t>, although the communication involved in team work is important at the clinical microsystem layer.</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Professionalism</a:t>
            </a:r>
            <a:r>
              <a:rPr lang="en-US" baseline="0" dirty="0" smtClean="0"/>
              <a:t> also is learned in both the patient-provider and clinical microsystem levels.</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As we will soon learn, </a:t>
            </a:r>
            <a:r>
              <a:rPr lang="en-US" b="1" baseline="0" dirty="0" smtClean="0"/>
              <a:t>Patient Care </a:t>
            </a:r>
            <a:r>
              <a:rPr lang="en-US" baseline="0" dirty="0" smtClean="0"/>
              <a:t>is a product of the clinical microsystem and can only be learned and evaluated in the context of real or simulated microsystems. </a:t>
            </a:r>
          </a:p>
          <a:p>
            <a:pPr>
              <a:buFont typeface="Arial" pitchFamily="34" charset="0"/>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baseline="0" dirty="0" smtClean="0"/>
              <a:t>System-Based Practice </a:t>
            </a:r>
            <a:r>
              <a:rPr lang="en-US" baseline="0" dirty="0" smtClean="0"/>
              <a:t>is taught and learned by working in a variety of microsystems and understanding their individual roles in the larger macro-organization.  Residents and fellows can gain a broader understanding of the ring of community context of care as it impacts on the care provided in the clinical microsystem.</a:t>
            </a:r>
          </a:p>
          <a:p>
            <a:pPr>
              <a:buFont typeface="Arial" pitchFamily="34" charset="0"/>
              <a:buNone/>
            </a:pPr>
            <a:endParaRPr lang="en-US" baseline="0" dirty="0" smtClean="0"/>
          </a:p>
          <a:p>
            <a:pPr>
              <a:buFont typeface="Arial" pitchFamily="34" charset="0"/>
              <a:buNone/>
            </a:pPr>
            <a:r>
              <a:rPr lang="en-US" baseline="0" dirty="0" smtClean="0"/>
              <a:t>I think of </a:t>
            </a:r>
            <a:r>
              <a:rPr lang="en-US" b="1" baseline="0" dirty="0" smtClean="0"/>
              <a:t>Practice-Based Learning and Improvement </a:t>
            </a:r>
            <a:r>
              <a:rPr lang="en-US" baseline="0" dirty="0" smtClean="0"/>
              <a:t>as being the twin competency to Systems-Based Practice.  In addition to learning answers to clinical questions in practice, PBLI is learned through evaluating measures of care and participating in cycles of change aiming to improve the process and outcomes of care.</a:t>
            </a:r>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dirty="0" smtClean="0"/>
              <a:t>The six month milestone might document that the resident understands systems based practice.</a:t>
            </a:r>
          </a:p>
          <a:p>
            <a:pPr>
              <a:buFont typeface="Arial" pitchFamily="34" charset="0"/>
              <a:buNone/>
            </a:pPr>
            <a:endParaRPr lang="en-US" dirty="0" smtClean="0"/>
          </a:p>
          <a:p>
            <a:pPr>
              <a:buFont typeface="Arial" pitchFamily="34" charset="0"/>
              <a:buNone/>
            </a:pPr>
            <a:r>
              <a:rPr lang="en-US" dirty="0" smtClean="0"/>
              <a:t>The EPA’s might be entrusted to perform an orientation to the microsystem</a:t>
            </a:r>
          </a:p>
          <a:p>
            <a:pPr>
              <a:buFont typeface="Arial" pitchFamily="34" charset="0"/>
              <a:buNone/>
            </a:pPr>
            <a:endParaRPr lang="en-US" dirty="0" smtClean="0"/>
          </a:p>
          <a:p>
            <a:pPr>
              <a:buFont typeface="Arial" pitchFamily="34" charset="0"/>
              <a:buNone/>
            </a:pPr>
            <a:r>
              <a:rPr lang="en-US" dirty="0" smtClean="0"/>
              <a:t>A second to explain “metrics-that-matter” for the microsystem</a:t>
            </a:r>
          </a:p>
          <a:p>
            <a:pPr>
              <a:buFont typeface="Arial" pitchFamily="34" charset="0"/>
              <a:buNone/>
            </a:pPr>
            <a:endParaRPr lang="en-US" dirty="0" smtClean="0"/>
          </a:p>
          <a:p>
            <a:pPr>
              <a:buFont typeface="Arial" pitchFamily="34" charset="0"/>
              <a:buNone/>
            </a:pPr>
            <a:r>
              <a:rPr lang="en-US" dirty="0" smtClean="0"/>
              <a:t>A third might be diagram</a:t>
            </a:r>
            <a:r>
              <a:rPr lang="en-US" baseline="0" dirty="0" smtClean="0"/>
              <a:t> the work flow processes used in microsystem.</a:t>
            </a:r>
            <a:endParaRPr lang="en-US"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None/>
            </a:pPr>
            <a:r>
              <a:rPr lang="en-US" dirty="0" smtClean="0"/>
              <a:t>The EPAs for the 12 month milestone might be</a:t>
            </a:r>
          </a:p>
          <a:p>
            <a:pPr>
              <a:buFont typeface="Arial" pitchFamily="34" charset="0"/>
              <a:buNone/>
            </a:pPr>
            <a:endParaRPr lang="en-US" dirty="0" smtClean="0"/>
          </a:p>
          <a:p>
            <a:pPr>
              <a:buFont typeface="Arial" pitchFamily="34" charset="0"/>
              <a:buNone/>
            </a:pPr>
            <a:r>
              <a:rPr lang="en-US" dirty="0" smtClean="0"/>
              <a:t>X the resident performs consults, co-management, procedures, and team-based care for specialty patients.</a:t>
            </a:r>
          </a:p>
          <a:p>
            <a:pPr>
              <a:buFont typeface="Arial" pitchFamily="34" charset="0"/>
              <a:buNone/>
            </a:pPr>
            <a:endParaRPr lang="en-US" dirty="0" smtClean="0"/>
          </a:p>
          <a:p>
            <a:pPr>
              <a:buFont typeface="Arial" pitchFamily="34" charset="0"/>
              <a:buNone/>
            </a:pPr>
            <a:r>
              <a:rPr lang="en-US" dirty="0" smtClean="0"/>
              <a:t>X a</a:t>
            </a:r>
            <a:r>
              <a:rPr lang="en-US" baseline="0" dirty="0" smtClean="0"/>
              <a:t> second might be adjusts work flow to finish scheduled patient care on time.</a:t>
            </a:r>
            <a:endParaRPr lang="en-US" dirty="0" smtClean="0"/>
          </a:p>
          <a:p>
            <a:pPr>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stated system-based practice is</a:t>
            </a:r>
            <a:r>
              <a:rPr lang="en-US" baseline="0" dirty="0" smtClean="0"/>
              <a:t> competence to perform the physician role in a health care team and perform microsystem processes, including improvement in quality and safety of care.</a:t>
            </a:r>
          </a:p>
          <a:p>
            <a:endParaRPr lang="en-US" baseline="0" dirty="0" smtClean="0"/>
          </a:p>
          <a:p>
            <a:r>
              <a:rPr lang="en-US" baseline="0" dirty="0" smtClean="0"/>
              <a:t>SBP is learned through first-hand experience as a team member working in multiple in multiple real clinical settings, with faculty observing and giving  corrective feedback on how the learner applies systems based practice to deliver and improve healthcare.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188E8619-05BD-46C1-A246-B5D1198C617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36DDA-2F6D-4E7D-A7BB-40C72EC4FE73}"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36DDA-2F6D-4E7D-A7BB-40C72EC4FE73}"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36DDA-2F6D-4E7D-A7BB-40C72EC4FE73}"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36DDA-2F6D-4E7D-A7BB-40C72EC4FE73}"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36DDA-2F6D-4E7D-A7BB-40C72EC4FE73}" type="datetimeFigureOut">
              <a:rPr lang="en-US" smtClean="0"/>
              <a:pPr/>
              <a:t>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36DDA-2F6D-4E7D-A7BB-40C72EC4FE73}"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36DDA-2F6D-4E7D-A7BB-40C72EC4FE73}" type="datetimeFigureOut">
              <a:rPr lang="en-US" smtClean="0"/>
              <a:pPr/>
              <a:t>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36DDA-2F6D-4E7D-A7BB-40C72EC4FE73}" type="datetimeFigureOut">
              <a:rPr lang="en-US" smtClean="0"/>
              <a:pPr/>
              <a:t>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36DDA-2F6D-4E7D-A7BB-40C72EC4FE73}" type="datetimeFigureOut">
              <a:rPr lang="en-US" smtClean="0"/>
              <a:pPr/>
              <a:t>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36DDA-2F6D-4E7D-A7BB-40C72EC4FE73}"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36DDA-2F6D-4E7D-A7BB-40C72EC4FE73}" type="datetimeFigureOut">
              <a:rPr lang="en-US" smtClean="0"/>
              <a:pPr/>
              <a:t>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BABC35-7A54-492B-85AC-4E6739B8BFB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36DDA-2F6D-4E7D-A7BB-40C72EC4FE73}" type="datetimeFigureOut">
              <a:rPr lang="en-US" smtClean="0"/>
              <a:pPr/>
              <a:t>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ABC35-7A54-492B-85AC-4E6739B8BF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reencast.com/t/CuChNEvh0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2.jpeg"/><Relationship Id="rId4" Type="http://schemas.openxmlformats.org/officeDocument/2006/relationships/image" Target="../media/image6.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2.jpeg"/><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2.jpeg"/><Relationship Id="rId5" Type="http://schemas.openxmlformats.org/officeDocument/2006/relationships/image" Target="../media/image7.wmf"/><Relationship Id="rId4" Type="http://schemas.openxmlformats.org/officeDocument/2006/relationships/image" Target="../media/image6.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2.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5.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3.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6.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24.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2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25.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tags" Target="../tags/tag18.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 Id="rId9"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package" Target="../embeddings/Microsoft_Office_PowerPoint_Slide1.sldx"/></Relationships>
</file>

<file path=ppt/slides/_rels/slide27.xml.rels><?xml version="1.0" encoding="UTF-8" standalone="yes"?>
<Relationships xmlns="http://schemas.openxmlformats.org/package/2006/relationships"><Relationship Id="rId8" Type="http://schemas.openxmlformats.org/officeDocument/2006/relationships/package" Target="../embeddings/Microsoft_Office_PowerPoint_Slide5.sldx"/><Relationship Id="rId13" Type="http://schemas.openxmlformats.org/officeDocument/2006/relationships/package" Target="../embeddings/Microsoft_Office_PowerPoint_Slide10.sldx"/><Relationship Id="rId18" Type="http://schemas.openxmlformats.org/officeDocument/2006/relationships/package" Target="../embeddings/Microsoft_Office_PowerPoint_Slide14.sldx"/><Relationship Id="rId3" Type="http://schemas.openxmlformats.org/officeDocument/2006/relationships/slideLayout" Target="../slideLayouts/slideLayout7.xml"/><Relationship Id="rId21" Type="http://schemas.openxmlformats.org/officeDocument/2006/relationships/image" Target="../media/image2.jpeg"/><Relationship Id="rId7" Type="http://schemas.openxmlformats.org/officeDocument/2006/relationships/package" Target="../embeddings/Microsoft_Office_PowerPoint_Slide4.sldx"/><Relationship Id="rId12" Type="http://schemas.openxmlformats.org/officeDocument/2006/relationships/package" Target="../embeddings/Microsoft_Office_PowerPoint_Slide9.sldx"/><Relationship Id="rId17" Type="http://schemas.openxmlformats.org/officeDocument/2006/relationships/package" Target="../embeddings/Microsoft_Office_PowerPoint_Slide13.sldx"/><Relationship Id="rId2" Type="http://schemas.openxmlformats.org/officeDocument/2006/relationships/tags" Target="../tags/tag19.xml"/><Relationship Id="rId16" Type="http://schemas.openxmlformats.org/officeDocument/2006/relationships/image" Target="../media/image7.wmf"/><Relationship Id="rId20" Type="http://schemas.openxmlformats.org/officeDocument/2006/relationships/package" Target="../embeddings/Microsoft_Office_PowerPoint_Slide16.sldx"/><Relationship Id="rId1" Type="http://schemas.openxmlformats.org/officeDocument/2006/relationships/vmlDrawing" Target="../drawings/vmlDrawing2.vml"/><Relationship Id="rId6" Type="http://schemas.openxmlformats.org/officeDocument/2006/relationships/package" Target="../embeddings/Microsoft_Office_PowerPoint_Slide3.sldx"/><Relationship Id="rId11" Type="http://schemas.openxmlformats.org/officeDocument/2006/relationships/package" Target="../embeddings/Microsoft_Office_PowerPoint_Slide8.sldx"/><Relationship Id="rId5" Type="http://schemas.openxmlformats.org/officeDocument/2006/relationships/package" Target="../embeddings/Microsoft_Office_PowerPoint_Slide2.sldx"/><Relationship Id="rId15" Type="http://schemas.openxmlformats.org/officeDocument/2006/relationships/package" Target="../embeddings/Microsoft_Office_PowerPoint_Slide12.sldx"/><Relationship Id="rId10" Type="http://schemas.openxmlformats.org/officeDocument/2006/relationships/package" Target="../embeddings/Microsoft_Office_PowerPoint_Slide7.sldx"/><Relationship Id="rId19" Type="http://schemas.openxmlformats.org/officeDocument/2006/relationships/package" Target="../embeddings/Microsoft_Office_PowerPoint_Presentation15.pptx"/><Relationship Id="rId4" Type="http://schemas.openxmlformats.org/officeDocument/2006/relationships/notesSlide" Target="../notesSlides/notesSlide27.xml"/><Relationship Id="rId9" Type="http://schemas.openxmlformats.org/officeDocument/2006/relationships/package" Target="../embeddings/Microsoft_Office_PowerPoint_Slide6.sldx"/><Relationship Id="rId14" Type="http://schemas.openxmlformats.org/officeDocument/2006/relationships/package" Target="../embeddings/Microsoft_Office_PowerPoint_Presentation11.pptx"/></Relationships>
</file>

<file path=ppt/slides/_rels/slide28.xml.rels><?xml version="1.0" encoding="UTF-8" standalone="yes"?>
<Relationships xmlns="http://schemas.openxmlformats.org/package/2006/relationships"><Relationship Id="rId8" Type="http://schemas.openxmlformats.org/officeDocument/2006/relationships/package" Target="../embeddings/Microsoft_Office_PowerPoint_Slide20.sldx"/><Relationship Id="rId13" Type="http://schemas.openxmlformats.org/officeDocument/2006/relationships/package" Target="../embeddings/Microsoft_Office_PowerPoint_Slide25.sldx"/><Relationship Id="rId18" Type="http://schemas.openxmlformats.org/officeDocument/2006/relationships/package" Target="../embeddings/Microsoft_Office_PowerPoint_Slide29.sldx"/><Relationship Id="rId3" Type="http://schemas.openxmlformats.org/officeDocument/2006/relationships/slideLayout" Target="../slideLayouts/slideLayout7.xml"/><Relationship Id="rId21" Type="http://schemas.openxmlformats.org/officeDocument/2006/relationships/image" Target="../media/image2.jpeg"/><Relationship Id="rId7" Type="http://schemas.openxmlformats.org/officeDocument/2006/relationships/package" Target="../embeddings/Microsoft_Office_PowerPoint_Slide19.sldx"/><Relationship Id="rId12" Type="http://schemas.openxmlformats.org/officeDocument/2006/relationships/package" Target="../embeddings/Microsoft_Office_PowerPoint_Slide24.sldx"/><Relationship Id="rId17" Type="http://schemas.openxmlformats.org/officeDocument/2006/relationships/package" Target="../embeddings/Microsoft_Office_PowerPoint_Slide28.sldx"/><Relationship Id="rId2" Type="http://schemas.openxmlformats.org/officeDocument/2006/relationships/tags" Target="../tags/tag20.xml"/><Relationship Id="rId16" Type="http://schemas.openxmlformats.org/officeDocument/2006/relationships/image" Target="../media/image7.wmf"/><Relationship Id="rId20" Type="http://schemas.openxmlformats.org/officeDocument/2006/relationships/package" Target="../embeddings/Microsoft_Office_PowerPoint_Slide31.sldx"/><Relationship Id="rId1" Type="http://schemas.openxmlformats.org/officeDocument/2006/relationships/vmlDrawing" Target="../drawings/vmlDrawing3.vml"/><Relationship Id="rId6" Type="http://schemas.openxmlformats.org/officeDocument/2006/relationships/package" Target="../embeddings/Microsoft_Office_PowerPoint_Slide18.sldx"/><Relationship Id="rId11" Type="http://schemas.openxmlformats.org/officeDocument/2006/relationships/package" Target="../embeddings/Microsoft_Office_PowerPoint_Slide23.sldx"/><Relationship Id="rId5" Type="http://schemas.openxmlformats.org/officeDocument/2006/relationships/package" Target="../embeddings/Microsoft_Office_PowerPoint_Slide17.sldx"/><Relationship Id="rId15" Type="http://schemas.openxmlformats.org/officeDocument/2006/relationships/package" Target="../embeddings/Microsoft_Office_PowerPoint_Slide27.sldx"/><Relationship Id="rId10" Type="http://schemas.openxmlformats.org/officeDocument/2006/relationships/package" Target="../embeddings/Microsoft_Office_PowerPoint_Slide22.sldx"/><Relationship Id="rId19" Type="http://schemas.openxmlformats.org/officeDocument/2006/relationships/package" Target="../embeddings/Microsoft_Office_PowerPoint_Presentation30.pptx"/><Relationship Id="rId4" Type="http://schemas.openxmlformats.org/officeDocument/2006/relationships/notesSlide" Target="../notesSlides/notesSlide28.xml"/><Relationship Id="rId9" Type="http://schemas.openxmlformats.org/officeDocument/2006/relationships/package" Target="../embeddings/Microsoft_Office_PowerPoint_Slide21.sldx"/><Relationship Id="rId14" Type="http://schemas.openxmlformats.org/officeDocument/2006/relationships/package" Target="../embeddings/Microsoft_Office_PowerPoint_Presentation26.pptx"/></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package" Target="../embeddings/Microsoft_Office_PowerPoint_Slide34.sldx"/><Relationship Id="rId2" Type="http://schemas.openxmlformats.org/officeDocument/2006/relationships/tags" Target="../tags/tag23.xml"/><Relationship Id="rId1" Type="http://schemas.openxmlformats.org/officeDocument/2006/relationships/vmlDrawing" Target="../drawings/vmlDrawing4.vml"/><Relationship Id="rId6" Type="http://schemas.openxmlformats.org/officeDocument/2006/relationships/package" Target="../embeddings/Microsoft_Office_PowerPoint_Slide33.sldx"/><Relationship Id="rId5" Type="http://schemas.openxmlformats.org/officeDocument/2006/relationships/package" Target="../embeddings/Microsoft_Office_PowerPoint_Slide32.sldx"/><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package" Target="../embeddings/Microsoft_Office_PowerPoint_Slide37.sldx"/><Relationship Id="rId5" Type="http://schemas.openxmlformats.org/officeDocument/2006/relationships/package" Target="../embeddings/Microsoft_Office_PowerPoint_Slide36.sldx"/><Relationship Id="rId4" Type="http://schemas.openxmlformats.org/officeDocument/2006/relationships/package" Target="../embeddings/Microsoft_Office_PowerPoint_Slide35.sldx"/></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6.xml.rels><?xml version="1.0" encoding="UTF-8" standalone="yes"?>
<Relationships xmlns="http://schemas.openxmlformats.org/package/2006/relationships"><Relationship Id="rId8" Type="http://schemas.openxmlformats.org/officeDocument/2006/relationships/package" Target="../embeddings/Microsoft_Office_PowerPoint_Slide41.sldx"/><Relationship Id="rId3" Type="http://schemas.openxmlformats.org/officeDocument/2006/relationships/slideLayout" Target="../slideLayouts/slideLayout6.xml"/><Relationship Id="rId7" Type="http://schemas.openxmlformats.org/officeDocument/2006/relationships/package" Target="../embeddings/Microsoft_Office_PowerPoint_Slide40.sldx"/><Relationship Id="rId2" Type="http://schemas.openxmlformats.org/officeDocument/2006/relationships/tags" Target="../tags/tag25.xml"/><Relationship Id="rId1" Type="http://schemas.openxmlformats.org/officeDocument/2006/relationships/vmlDrawing" Target="../drawings/vmlDrawing6.vml"/><Relationship Id="rId6" Type="http://schemas.openxmlformats.org/officeDocument/2006/relationships/package" Target="../embeddings/Microsoft_Office_PowerPoint_Slide39.sldx"/><Relationship Id="rId5" Type="http://schemas.openxmlformats.org/officeDocument/2006/relationships/package" Target="../embeddings/Microsoft_Office_PowerPoint_Slide38.sldx"/><Relationship Id="rId4" Type="http://schemas.openxmlformats.org/officeDocument/2006/relationships/notesSlide" Target="../notesSlides/notesSlide36.xml"/><Relationship Id="rId9" Type="http://schemas.openxmlformats.org/officeDocument/2006/relationships/package" Target="../embeddings/Microsoft_Office_PowerPoint_Slide42.sld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553200" cy="1752600"/>
          </a:xfrm>
        </p:spPr>
        <p:txBody>
          <a:bodyPr>
            <a:normAutofit fontScale="85000" lnSpcReduction="20000"/>
          </a:bodyPr>
          <a:lstStyle/>
          <a:p>
            <a:r>
              <a:rPr lang="en-US" dirty="0" smtClean="0"/>
              <a:t>American Society of Hematology</a:t>
            </a:r>
          </a:p>
          <a:p>
            <a:r>
              <a:rPr lang="en-US" dirty="0" smtClean="0"/>
              <a:t>Atlanta, GA</a:t>
            </a:r>
          </a:p>
          <a:p>
            <a:r>
              <a:rPr lang="en-US" dirty="0" smtClean="0"/>
              <a:t>December 7, 2012</a:t>
            </a:r>
          </a:p>
          <a:p>
            <a:r>
              <a:rPr lang="en-US" dirty="0" smtClean="0">
                <a:hlinkClick r:id="rId3"/>
              </a:rPr>
              <a:t>http://www.screencast.com/t/CuChNEvh04</a:t>
            </a:r>
            <a:endParaRPr lang="en-US" dirty="0" smtClean="0"/>
          </a:p>
          <a:p>
            <a:endParaRPr lang="en-US" dirty="0"/>
          </a:p>
        </p:txBody>
      </p:sp>
      <p:pic>
        <p:nvPicPr>
          <p:cNvPr id="220163" name="Picture 3"/>
          <p:cNvPicPr>
            <a:picLocks noChangeAspect="1" noChangeArrowheads="1"/>
          </p:cNvPicPr>
          <p:nvPr/>
        </p:nvPicPr>
        <p:blipFill>
          <a:blip r:embed="rId4" cstate="print"/>
          <a:srcRect/>
          <a:stretch>
            <a:fillRect/>
          </a:stretch>
        </p:blipFill>
        <p:spPr bwMode="auto">
          <a:xfrm>
            <a:off x="228601" y="228601"/>
            <a:ext cx="1905000" cy="2209800"/>
          </a:xfrm>
          <a:prstGeom prst="rect">
            <a:avLst/>
          </a:prstGeom>
          <a:noFill/>
          <a:ln w="9525">
            <a:noFill/>
            <a:miter lim="800000"/>
            <a:headEnd/>
            <a:tailEnd/>
          </a:ln>
          <a:effectLst/>
        </p:spPr>
      </p:pic>
      <p:sp>
        <p:nvSpPr>
          <p:cNvPr id="2" name="Title 1"/>
          <p:cNvSpPr>
            <a:spLocks noGrp="1"/>
          </p:cNvSpPr>
          <p:nvPr>
            <p:ph type="ctrTitle"/>
          </p:nvPr>
        </p:nvSpPr>
        <p:spPr>
          <a:xfrm>
            <a:off x="609600" y="2263775"/>
            <a:ext cx="7772400" cy="1470025"/>
          </a:xfrm>
        </p:spPr>
        <p:txBody>
          <a:bodyPr>
            <a:normAutofit/>
          </a:bodyPr>
          <a:lstStyle/>
          <a:p>
            <a:r>
              <a:rPr lang="en-US" sz="5400" b="1" i="1" dirty="0" smtClean="0">
                <a:solidFill>
                  <a:srgbClr val="C00000"/>
                </a:solidFill>
              </a:rPr>
              <a:t>Systems Based Practice</a:t>
            </a:r>
            <a:endParaRPr lang="en-US" sz="5400" b="1" i="1" dirty="0">
              <a:solidFill>
                <a:srgbClr val="C00000"/>
              </a:solidFill>
            </a:endParaRPr>
          </a:p>
        </p:txBody>
      </p:sp>
    </p:spTree>
  </p:cSld>
  <p:clrMapOvr>
    <a:masterClrMapping/>
  </p:clrMapOvr>
  <p:transition advTm="16172">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normAutofit fontScale="90000"/>
          </a:bodyPr>
          <a:lstStyle/>
          <a:p>
            <a:r>
              <a:rPr lang="en-US" dirty="0" smtClean="0"/>
              <a:t>Paradigm Shift in Medical Work</a:t>
            </a:r>
            <a:endParaRPr lang="en-US" dirty="0"/>
          </a:p>
        </p:txBody>
      </p:sp>
      <p:sp>
        <p:nvSpPr>
          <p:cNvPr id="5" name="Rectangle 4"/>
          <p:cNvSpPr/>
          <p:nvPr/>
        </p:nvSpPr>
        <p:spPr>
          <a:xfrm>
            <a:off x="685800" y="2609850"/>
            <a:ext cx="35814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Quality &amp; safety result from Individual knowledge and skill</a:t>
            </a:r>
          </a:p>
        </p:txBody>
      </p:sp>
      <p:sp>
        <p:nvSpPr>
          <p:cNvPr id="6" name="Rectangle 5"/>
          <p:cNvSpPr/>
          <p:nvPr/>
        </p:nvSpPr>
        <p:spPr>
          <a:xfrm>
            <a:off x="685800" y="3619500"/>
            <a:ext cx="35814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Professional education improves outcomes of care</a:t>
            </a:r>
          </a:p>
        </p:txBody>
      </p:sp>
      <p:sp>
        <p:nvSpPr>
          <p:cNvPr id="7" name="Rectangle 6"/>
          <p:cNvSpPr/>
          <p:nvPr/>
        </p:nvSpPr>
        <p:spPr>
          <a:xfrm>
            <a:off x="685800" y="4629150"/>
            <a:ext cx="35814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Boards &amp; memberships are evidence for quality outcomes</a:t>
            </a:r>
          </a:p>
        </p:txBody>
      </p:sp>
      <p:sp>
        <p:nvSpPr>
          <p:cNvPr id="9" name="Rectangle 8"/>
          <p:cNvSpPr/>
          <p:nvPr/>
        </p:nvSpPr>
        <p:spPr>
          <a:xfrm>
            <a:off x="4953000" y="2609850"/>
            <a:ext cx="36576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Quality &amp; safety are  system characteristics</a:t>
            </a:r>
          </a:p>
        </p:txBody>
      </p:sp>
      <p:sp>
        <p:nvSpPr>
          <p:cNvPr id="10" name="Rectangle 9"/>
          <p:cNvSpPr/>
          <p:nvPr/>
        </p:nvSpPr>
        <p:spPr>
          <a:xfrm>
            <a:off x="4953000" y="3619500"/>
            <a:ext cx="36576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Improving system processes  improves outcomes</a:t>
            </a:r>
          </a:p>
        </p:txBody>
      </p:sp>
      <p:sp>
        <p:nvSpPr>
          <p:cNvPr id="11" name="Rectangle 10"/>
          <p:cNvSpPr/>
          <p:nvPr/>
        </p:nvSpPr>
        <p:spPr>
          <a:xfrm>
            <a:off x="4953000" y="4629150"/>
            <a:ext cx="36576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Objective measures are evidence of quality outcomes</a:t>
            </a:r>
          </a:p>
        </p:txBody>
      </p:sp>
      <p:cxnSp>
        <p:nvCxnSpPr>
          <p:cNvPr id="14" name="Straight Arrow Connector 13"/>
          <p:cNvCxnSpPr/>
          <p:nvPr/>
        </p:nvCxnSpPr>
        <p:spPr>
          <a:xfrm>
            <a:off x="4267200" y="2970212"/>
            <a:ext cx="609600" cy="1588"/>
          </a:xfrm>
          <a:prstGeom prst="straightConnector1">
            <a:avLst/>
          </a:prstGeom>
          <a:ln w="63500" cmpd="sng">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3960812"/>
            <a:ext cx="609600" cy="1588"/>
          </a:xfrm>
          <a:prstGeom prst="straightConnector1">
            <a:avLst/>
          </a:prstGeom>
          <a:ln w="63500" cmpd="sng">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267200" y="4951412"/>
            <a:ext cx="609600" cy="1588"/>
          </a:xfrm>
          <a:prstGeom prst="straightConnector1">
            <a:avLst/>
          </a:prstGeom>
          <a:ln w="63500" cmpd="sng">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85800" y="1600200"/>
            <a:ext cx="3581400" cy="762000"/>
          </a:xfrm>
          <a:prstGeom prst="rect">
            <a:avLst/>
          </a:prstGeom>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Profession-Based</a:t>
            </a:r>
          </a:p>
        </p:txBody>
      </p:sp>
      <p:cxnSp>
        <p:nvCxnSpPr>
          <p:cNvPr id="20" name="Straight Arrow Connector 19"/>
          <p:cNvCxnSpPr/>
          <p:nvPr/>
        </p:nvCxnSpPr>
        <p:spPr>
          <a:xfrm>
            <a:off x="4267200" y="1981200"/>
            <a:ext cx="609600" cy="1588"/>
          </a:xfrm>
          <a:prstGeom prst="straightConnector1">
            <a:avLst/>
          </a:prstGeom>
          <a:ln w="63500" cmpd="sng">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4953000" y="1600200"/>
            <a:ext cx="3657600" cy="762000"/>
          </a:xfrm>
          <a:prstGeom prst="rect">
            <a:avLst/>
          </a:prstGeom>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Systems-Based</a:t>
            </a:r>
          </a:p>
        </p:txBody>
      </p:sp>
      <p:sp>
        <p:nvSpPr>
          <p:cNvPr id="22" name="Rectangle 21"/>
          <p:cNvSpPr/>
          <p:nvPr/>
        </p:nvSpPr>
        <p:spPr>
          <a:xfrm>
            <a:off x="685800" y="5638800"/>
            <a:ext cx="35814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Physician is craftsman who uses assistants to practice craft</a:t>
            </a:r>
          </a:p>
        </p:txBody>
      </p:sp>
      <p:sp>
        <p:nvSpPr>
          <p:cNvPr id="23" name="Rectangle 22"/>
          <p:cNvSpPr/>
          <p:nvPr/>
        </p:nvSpPr>
        <p:spPr>
          <a:xfrm>
            <a:off x="4953000" y="5638800"/>
            <a:ext cx="3657600" cy="762000"/>
          </a:xfrm>
          <a:prstGeom prst="rect">
            <a:avLst/>
          </a:prstGeom>
          <a:solidFill>
            <a:schemeClr val="bg2"/>
          </a:solidFill>
          <a:effectLst>
            <a:innerShdw blurRad="63500" dist="50800" dir="8100000">
              <a:prstClr val="black">
                <a:alpha val="50000"/>
              </a:prstClr>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n w="18415" cmpd="sng">
                  <a:solidFill>
                    <a:srgbClr val="FFFFFF"/>
                  </a:solidFill>
                  <a:prstDash val="solid"/>
                </a:ln>
                <a:solidFill>
                  <a:schemeClr val="tx1"/>
                </a:solidFill>
              </a:rPr>
              <a:t>Team of professionals work at the top of their licenses</a:t>
            </a:r>
          </a:p>
        </p:txBody>
      </p:sp>
      <p:cxnSp>
        <p:nvCxnSpPr>
          <p:cNvPr id="24" name="Straight Arrow Connector 23"/>
          <p:cNvCxnSpPr/>
          <p:nvPr/>
        </p:nvCxnSpPr>
        <p:spPr>
          <a:xfrm>
            <a:off x="4267200" y="5961062"/>
            <a:ext cx="609600" cy="1588"/>
          </a:xfrm>
          <a:prstGeom prst="straightConnector1">
            <a:avLst/>
          </a:prstGeom>
          <a:ln w="63500" cmpd="sng">
            <a:solidFill>
              <a:schemeClr val="bg1">
                <a:lumMod val="8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Tree>
    <p:custDataLst>
      <p:tags r:id="rId1"/>
    </p:custDataLst>
  </p:cSld>
  <p:clrMapOvr>
    <a:masterClrMapping/>
  </p:clrMapOvr>
  <p:transition advTm="11095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childTnLst>
                          </p:cTn>
                        </p:par>
                        <p:par>
                          <p:cTn id="47" fill="hold">
                            <p:stCondLst>
                              <p:cond delay="500"/>
                            </p:stCondLst>
                            <p:childTnLst>
                              <p:par>
                                <p:cTn id="48" presetID="22" presetClass="entr" presetSubtype="8"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22"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ysician_at_the_bedside.JPG"/>
          <p:cNvPicPr>
            <a:picLocks noChangeAspect="1"/>
          </p:cNvPicPr>
          <p:nvPr/>
        </p:nvPicPr>
        <p:blipFill>
          <a:blip r:embed="rId3" cstate="print"/>
          <a:stretch>
            <a:fillRect/>
          </a:stretch>
        </p:blipFill>
        <p:spPr>
          <a:xfrm>
            <a:off x="0" y="0"/>
            <a:ext cx="9144000" cy="7315200"/>
          </a:xfrm>
          <a:prstGeom prst="rect">
            <a:avLst/>
          </a:prstGeom>
        </p:spPr>
      </p:pic>
      <p:sp>
        <p:nvSpPr>
          <p:cNvPr id="2" name="Title 1"/>
          <p:cNvSpPr>
            <a:spLocks noGrp="1"/>
          </p:cNvSpPr>
          <p:nvPr>
            <p:ph type="title"/>
          </p:nvPr>
        </p:nvSpPr>
        <p:spPr>
          <a:xfrm>
            <a:off x="1219200" y="0"/>
            <a:ext cx="7467600" cy="1066800"/>
          </a:xfrm>
        </p:spPr>
        <p:txBody>
          <a:bodyPr/>
          <a:lstStyle/>
          <a:p>
            <a:r>
              <a:rPr lang="en-US" dirty="0" smtClean="0">
                <a:solidFill>
                  <a:schemeClr val="bg1"/>
                </a:solidFill>
              </a:rPr>
              <a:t>One Professional to One Patient</a:t>
            </a:r>
            <a:endParaRPr lang="en-US" dirty="0">
              <a:solidFill>
                <a:schemeClr val="bg1"/>
              </a:solidFill>
            </a:endParaRPr>
          </a:p>
        </p:txBody>
      </p:sp>
    </p:spTree>
  </p:cSld>
  <p:clrMapOvr>
    <a:masterClrMapping/>
  </p:clrMapOvr>
  <p:transition advTm="1940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9800" y="2590800"/>
            <a:ext cx="1143000" cy="7620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Doctor</a:t>
            </a:r>
            <a:endParaRPr lang="en-US" dirty="0"/>
          </a:p>
        </p:txBody>
      </p:sp>
      <p:sp>
        <p:nvSpPr>
          <p:cNvPr id="4" name="Rounded Rectangle 3"/>
          <p:cNvSpPr/>
          <p:nvPr/>
        </p:nvSpPr>
        <p:spPr>
          <a:xfrm>
            <a:off x="4419600" y="2590800"/>
            <a:ext cx="1066800" cy="7620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Patient</a:t>
            </a:r>
            <a:endParaRPr lang="en-US" dirty="0"/>
          </a:p>
        </p:txBody>
      </p:sp>
      <p:sp>
        <p:nvSpPr>
          <p:cNvPr id="8" name="Rounded Rectangle 7"/>
          <p:cNvSpPr/>
          <p:nvPr/>
        </p:nvSpPr>
        <p:spPr>
          <a:xfrm>
            <a:off x="3124200" y="1905000"/>
            <a:ext cx="1295400" cy="609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Specialist Consultant</a:t>
            </a:r>
            <a:endParaRPr lang="en-US" dirty="0"/>
          </a:p>
        </p:txBody>
      </p:sp>
      <p:sp>
        <p:nvSpPr>
          <p:cNvPr id="10" name="Hexagon 9"/>
          <p:cNvSpPr/>
          <p:nvPr/>
        </p:nvSpPr>
        <p:spPr>
          <a:xfrm>
            <a:off x="3733800" y="3505200"/>
            <a:ext cx="9906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Store</a:t>
            </a:r>
            <a:endParaRPr lang="en-US" dirty="0"/>
          </a:p>
        </p:txBody>
      </p:sp>
      <p:sp>
        <p:nvSpPr>
          <p:cNvPr id="11" name="Hexagon 10"/>
          <p:cNvSpPr/>
          <p:nvPr/>
        </p:nvSpPr>
        <p:spPr>
          <a:xfrm>
            <a:off x="3698544" y="4267200"/>
            <a:ext cx="10668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 or X-ray</a:t>
            </a:r>
            <a:endParaRPr lang="en-US" dirty="0"/>
          </a:p>
        </p:txBody>
      </p:sp>
      <p:sp>
        <p:nvSpPr>
          <p:cNvPr id="12" name="Left-Right Arrow 11"/>
          <p:cNvSpPr/>
          <p:nvPr/>
        </p:nvSpPr>
        <p:spPr>
          <a:xfrm>
            <a:off x="3352800" y="2895600"/>
            <a:ext cx="1066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a:stCxn id="3" idx="2"/>
            <a:endCxn id="10" idx="3"/>
          </p:cNvCxnSpPr>
          <p:nvPr/>
        </p:nvCxnSpPr>
        <p:spPr>
          <a:xfrm>
            <a:off x="2781300" y="3352800"/>
            <a:ext cx="9525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a:endCxn id="11" idx="3"/>
          </p:cNvCxnSpPr>
          <p:nvPr/>
        </p:nvCxnSpPr>
        <p:spPr>
          <a:xfrm>
            <a:off x="2781300" y="3352800"/>
            <a:ext cx="917244"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Hexagon 26"/>
          <p:cNvSpPr/>
          <p:nvPr/>
        </p:nvSpPr>
        <p:spPr>
          <a:xfrm>
            <a:off x="3581400" y="5029200"/>
            <a:ext cx="12954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Hospital</a:t>
            </a:r>
            <a:endParaRPr lang="en-US" dirty="0"/>
          </a:p>
        </p:txBody>
      </p:sp>
      <p:cxnSp>
        <p:nvCxnSpPr>
          <p:cNvPr id="29" name="Straight Arrow Connector 28"/>
          <p:cNvCxnSpPr>
            <a:stCxn id="3" idx="2"/>
            <a:endCxn id="27" idx="3"/>
          </p:cNvCxnSpPr>
          <p:nvPr/>
        </p:nvCxnSpPr>
        <p:spPr>
          <a:xfrm>
            <a:off x="2781300" y="3352800"/>
            <a:ext cx="8001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hape 61"/>
          <p:cNvCxnSpPr>
            <a:stCxn id="10" idx="0"/>
            <a:endCxn id="4" idx="2"/>
          </p:cNvCxnSpPr>
          <p:nvPr/>
        </p:nvCxnSpPr>
        <p:spPr>
          <a:xfrm flipV="1">
            <a:off x="4724400" y="3352800"/>
            <a:ext cx="228600" cy="457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5" name="Shape 64"/>
          <p:cNvCxnSpPr>
            <a:stCxn id="11" idx="0"/>
            <a:endCxn id="4" idx="2"/>
          </p:cNvCxnSpPr>
          <p:nvPr/>
        </p:nvCxnSpPr>
        <p:spPr>
          <a:xfrm flipV="1">
            <a:off x="4765344" y="3352800"/>
            <a:ext cx="187656" cy="1219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7" name="Shape 66"/>
          <p:cNvCxnSpPr>
            <a:stCxn id="27" idx="0"/>
            <a:endCxn id="4" idx="2"/>
          </p:cNvCxnSpPr>
          <p:nvPr/>
        </p:nvCxnSpPr>
        <p:spPr>
          <a:xfrm flipV="1">
            <a:off x="4876800" y="3352800"/>
            <a:ext cx="76200" cy="1981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9" name="Shape 68"/>
          <p:cNvCxnSpPr>
            <a:stCxn id="4" idx="0"/>
            <a:endCxn id="8" idx="3"/>
          </p:cNvCxnSpPr>
          <p:nvPr/>
        </p:nvCxnSpPr>
        <p:spPr>
          <a:xfrm rot="16200000" flipV="1">
            <a:off x="4495800" y="2133600"/>
            <a:ext cx="381000" cy="533400"/>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hape 91"/>
          <p:cNvCxnSpPr>
            <a:stCxn id="3" idx="0"/>
            <a:endCxn id="8" idx="1"/>
          </p:cNvCxnSpPr>
          <p:nvPr/>
        </p:nvCxnSpPr>
        <p:spPr>
          <a:xfrm rot="5400000" flipH="1" flipV="1">
            <a:off x="2762250" y="2228850"/>
            <a:ext cx="381000" cy="3429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76600" y="1143000"/>
            <a:ext cx="990600" cy="609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Work</a:t>
            </a:r>
            <a:endParaRPr lang="en-US" dirty="0"/>
          </a:p>
        </p:txBody>
      </p:sp>
      <p:cxnSp>
        <p:nvCxnSpPr>
          <p:cNvPr id="32" name="Shape 31"/>
          <p:cNvCxnSpPr>
            <a:stCxn id="3" idx="0"/>
            <a:endCxn id="30" idx="1"/>
          </p:cNvCxnSpPr>
          <p:nvPr/>
        </p:nvCxnSpPr>
        <p:spPr>
          <a:xfrm rot="5400000" flipH="1" flipV="1">
            <a:off x="2457450" y="1771650"/>
            <a:ext cx="1143000" cy="4953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hape 33"/>
          <p:cNvCxnSpPr>
            <a:stCxn id="30" idx="3"/>
            <a:endCxn id="4" idx="0"/>
          </p:cNvCxnSpPr>
          <p:nvPr/>
        </p:nvCxnSpPr>
        <p:spPr>
          <a:xfrm>
            <a:off x="4267200" y="1447800"/>
            <a:ext cx="685800" cy="11430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itle 8"/>
          <p:cNvSpPr>
            <a:spLocks noGrp="1"/>
          </p:cNvSpPr>
          <p:nvPr>
            <p:ph type="title"/>
          </p:nvPr>
        </p:nvSpPr>
        <p:spPr>
          <a:xfrm>
            <a:off x="762000" y="274638"/>
            <a:ext cx="8229600" cy="1143000"/>
          </a:xfrm>
        </p:spPr>
        <p:txBody>
          <a:bodyPr/>
          <a:lstStyle/>
          <a:p>
            <a:r>
              <a:rPr lang="en-US" dirty="0" smtClean="0"/>
              <a:t>From Doctor to Practice System</a:t>
            </a:r>
            <a:endParaRPr lang="en-US" dirty="0"/>
          </a:p>
        </p:txBody>
      </p:sp>
      <p:pic>
        <p:nvPicPr>
          <p:cNvPr id="24" name="Picture 23"/>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Tree>
    <p:custDataLst>
      <p:tags r:id="rId1"/>
    </p:custDataLst>
  </p:cSld>
  <p:clrMapOvr>
    <a:masterClrMapping/>
  </p:clrMapOvr>
  <p:transition advTm="6190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left)">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wipe(left)">
                                      <p:cBhvr>
                                        <p:cTn id="41" dur="500"/>
                                        <p:tgtEl>
                                          <p:spTgt spid="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wipe(left)">
                                      <p:cBhvr>
                                        <p:cTn id="46" dur="500"/>
                                        <p:tgtEl>
                                          <p:spTgt spid="9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par>
                          <p:cTn id="51" fill="hold">
                            <p:stCondLst>
                              <p:cond delay="1000"/>
                            </p:stCondLst>
                            <p:childTnLst>
                              <p:par>
                                <p:cTn id="52" presetID="22" presetClass="entr" presetSubtype="8" fill="hold"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wipe(left)">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500"/>
                                        <p:tgtEl>
                                          <p:spTgt spid="30"/>
                                        </p:tgtEl>
                                      </p:cBhvr>
                                    </p:animEffect>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27"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9800" y="2590800"/>
            <a:ext cx="1143000" cy="7620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Doctor</a:t>
            </a:r>
            <a:endParaRPr lang="en-US" dirty="0"/>
          </a:p>
        </p:txBody>
      </p:sp>
      <p:sp>
        <p:nvSpPr>
          <p:cNvPr id="4" name="Rounded Rectangle 3"/>
          <p:cNvSpPr/>
          <p:nvPr/>
        </p:nvSpPr>
        <p:spPr>
          <a:xfrm>
            <a:off x="4419600" y="2590800"/>
            <a:ext cx="1066800" cy="7620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Patient</a:t>
            </a:r>
            <a:endParaRPr lang="en-US" dirty="0"/>
          </a:p>
        </p:txBody>
      </p:sp>
      <p:sp>
        <p:nvSpPr>
          <p:cNvPr id="5" name="Oval 4"/>
          <p:cNvSpPr/>
          <p:nvPr/>
        </p:nvSpPr>
        <p:spPr>
          <a:xfrm>
            <a:off x="914400" y="1828800"/>
            <a:ext cx="11430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PSR</a:t>
            </a:r>
            <a:endParaRPr lang="en-US" dirty="0"/>
          </a:p>
        </p:txBody>
      </p:sp>
      <p:sp>
        <p:nvSpPr>
          <p:cNvPr id="6" name="Oval 5"/>
          <p:cNvSpPr/>
          <p:nvPr/>
        </p:nvSpPr>
        <p:spPr>
          <a:xfrm>
            <a:off x="914400" y="3200400"/>
            <a:ext cx="11430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Nurse</a:t>
            </a:r>
            <a:endParaRPr lang="en-US" dirty="0"/>
          </a:p>
        </p:txBody>
      </p:sp>
      <p:sp>
        <p:nvSpPr>
          <p:cNvPr id="7" name="Oval 6"/>
          <p:cNvSpPr/>
          <p:nvPr/>
        </p:nvSpPr>
        <p:spPr>
          <a:xfrm>
            <a:off x="762000" y="2514600"/>
            <a:ext cx="11430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a:t>
            </a:r>
            <a:endParaRPr lang="en-US" dirty="0"/>
          </a:p>
        </p:txBody>
      </p:sp>
      <p:sp>
        <p:nvSpPr>
          <p:cNvPr id="8" name="Rounded Rectangle 7"/>
          <p:cNvSpPr/>
          <p:nvPr/>
        </p:nvSpPr>
        <p:spPr>
          <a:xfrm>
            <a:off x="3124200" y="1905000"/>
            <a:ext cx="1295400" cy="609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Specialist Consultant</a:t>
            </a:r>
            <a:endParaRPr lang="en-US" dirty="0"/>
          </a:p>
        </p:txBody>
      </p:sp>
      <p:sp>
        <p:nvSpPr>
          <p:cNvPr id="10" name="Hexagon 9"/>
          <p:cNvSpPr/>
          <p:nvPr/>
        </p:nvSpPr>
        <p:spPr>
          <a:xfrm>
            <a:off x="3733800" y="3505200"/>
            <a:ext cx="9906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Store</a:t>
            </a:r>
            <a:endParaRPr lang="en-US" dirty="0"/>
          </a:p>
        </p:txBody>
      </p:sp>
      <p:sp>
        <p:nvSpPr>
          <p:cNvPr id="11" name="Hexagon 10"/>
          <p:cNvSpPr/>
          <p:nvPr/>
        </p:nvSpPr>
        <p:spPr>
          <a:xfrm>
            <a:off x="3698544" y="4267200"/>
            <a:ext cx="10668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 or X-ray</a:t>
            </a:r>
            <a:endParaRPr lang="en-US" dirty="0"/>
          </a:p>
        </p:txBody>
      </p:sp>
      <p:sp>
        <p:nvSpPr>
          <p:cNvPr id="12" name="Left-Right Arrow 11"/>
          <p:cNvSpPr/>
          <p:nvPr/>
        </p:nvSpPr>
        <p:spPr>
          <a:xfrm>
            <a:off x="3352800" y="2895600"/>
            <a:ext cx="1066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5" idx="5"/>
            <a:endCxn id="3" idx="1"/>
          </p:cNvCxnSpPr>
          <p:nvPr/>
        </p:nvCxnSpPr>
        <p:spPr>
          <a:xfrm>
            <a:off x="1890011" y="2544249"/>
            <a:ext cx="319789" cy="427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6"/>
            <a:endCxn id="3" idx="1"/>
          </p:cNvCxnSpPr>
          <p:nvPr/>
        </p:nvCxnSpPr>
        <p:spPr>
          <a:xfrm>
            <a:off x="1905000" y="29337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7"/>
            <a:endCxn id="3" idx="1"/>
          </p:cNvCxnSpPr>
          <p:nvPr/>
        </p:nvCxnSpPr>
        <p:spPr>
          <a:xfrm flipV="1">
            <a:off x="1890011" y="2971800"/>
            <a:ext cx="319789" cy="351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2"/>
            <a:endCxn id="10" idx="3"/>
          </p:cNvCxnSpPr>
          <p:nvPr/>
        </p:nvCxnSpPr>
        <p:spPr>
          <a:xfrm>
            <a:off x="2781300" y="3352800"/>
            <a:ext cx="9525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a:endCxn id="11" idx="3"/>
          </p:cNvCxnSpPr>
          <p:nvPr/>
        </p:nvCxnSpPr>
        <p:spPr>
          <a:xfrm>
            <a:off x="2781300" y="3352800"/>
            <a:ext cx="917244"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Hexagon 26"/>
          <p:cNvSpPr/>
          <p:nvPr/>
        </p:nvSpPr>
        <p:spPr>
          <a:xfrm>
            <a:off x="3581400" y="5029200"/>
            <a:ext cx="12954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Hospital</a:t>
            </a:r>
            <a:endParaRPr lang="en-US" dirty="0"/>
          </a:p>
        </p:txBody>
      </p:sp>
      <p:cxnSp>
        <p:nvCxnSpPr>
          <p:cNvPr id="29" name="Straight Arrow Connector 28"/>
          <p:cNvCxnSpPr>
            <a:stCxn id="3" idx="2"/>
            <a:endCxn id="27" idx="3"/>
          </p:cNvCxnSpPr>
          <p:nvPr/>
        </p:nvCxnSpPr>
        <p:spPr>
          <a:xfrm>
            <a:off x="2781300" y="3352800"/>
            <a:ext cx="8001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hape 61"/>
          <p:cNvCxnSpPr>
            <a:stCxn id="10" idx="0"/>
            <a:endCxn id="4" idx="2"/>
          </p:cNvCxnSpPr>
          <p:nvPr/>
        </p:nvCxnSpPr>
        <p:spPr>
          <a:xfrm flipV="1">
            <a:off x="4724400" y="3352800"/>
            <a:ext cx="228600" cy="457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5" name="Shape 64"/>
          <p:cNvCxnSpPr>
            <a:stCxn id="11" idx="0"/>
            <a:endCxn id="4" idx="2"/>
          </p:cNvCxnSpPr>
          <p:nvPr/>
        </p:nvCxnSpPr>
        <p:spPr>
          <a:xfrm flipV="1">
            <a:off x="4765344" y="3352800"/>
            <a:ext cx="187656" cy="1219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7" name="Shape 66"/>
          <p:cNvCxnSpPr>
            <a:stCxn id="27" idx="0"/>
            <a:endCxn id="4" idx="2"/>
          </p:cNvCxnSpPr>
          <p:nvPr/>
        </p:nvCxnSpPr>
        <p:spPr>
          <a:xfrm flipV="1">
            <a:off x="4876800" y="3352800"/>
            <a:ext cx="76200" cy="1981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9" name="Shape 68"/>
          <p:cNvCxnSpPr>
            <a:stCxn id="4" idx="0"/>
            <a:endCxn id="8" idx="3"/>
          </p:cNvCxnSpPr>
          <p:nvPr/>
        </p:nvCxnSpPr>
        <p:spPr>
          <a:xfrm rot="16200000" flipV="1">
            <a:off x="4495800" y="2133600"/>
            <a:ext cx="381000" cy="533400"/>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hape 91"/>
          <p:cNvCxnSpPr>
            <a:stCxn id="3" idx="0"/>
            <a:endCxn id="8" idx="1"/>
          </p:cNvCxnSpPr>
          <p:nvPr/>
        </p:nvCxnSpPr>
        <p:spPr>
          <a:xfrm rot="5400000" flipH="1" flipV="1">
            <a:off x="2762250" y="2228850"/>
            <a:ext cx="381000" cy="3429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76600" y="1143000"/>
            <a:ext cx="990600" cy="609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Work</a:t>
            </a:r>
            <a:endParaRPr lang="en-US" dirty="0"/>
          </a:p>
        </p:txBody>
      </p:sp>
      <p:cxnSp>
        <p:nvCxnSpPr>
          <p:cNvPr id="32" name="Shape 31"/>
          <p:cNvCxnSpPr>
            <a:stCxn id="3" idx="0"/>
            <a:endCxn id="30" idx="1"/>
          </p:cNvCxnSpPr>
          <p:nvPr/>
        </p:nvCxnSpPr>
        <p:spPr>
          <a:xfrm rot="5400000" flipH="1" flipV="1">
            <a:off x="2457450" y="1771650"/>
            <a:ext cx="1143000" cy="4953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hape 33"/>
          <p:cNvCxnSpPr>
            <a:stCxn id="30" idx="3"/>
            <a:endCxn id="4" idx="0"/>
          </p:cNvCxnSpPr>
          <p:nvPr/>
        </p:nvCxnSpPr>
        <p:spPr>
          <a:xfrm>
            <a:off x="4267200" y="1447800"/>
            <a:ext cx="685800" cy="11430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itle 8"/>
          <p:cNvSpPr>
            <a:spLocks noGrp="1"/>
          </p:cNvSpPr>
          <p:nvPr>
            <p:ph type="title"/>
          </p:nvPr>
        </p:nvSpPr>
        <p:spPr>
          <a:xfrm>
            <a:off x="762000" y="274638"/>
            <a:ext cx="8229600" cy="1143000"/>
          </a:xfrm>
        </p:spPr>
        <p:txBody>
          <a:bodyPr/>
          <a:lstStyle/>
          <a:p>
            <a:r>
              <a:rPr lang="en-US" dirty="0" smtClean="0"/>
              <a:t>From Doctor to Practice System</a:t>
            </a:r>
            <a:endParaRPr lang="en-US" dirty="0"/>
          </a:p>
        </p:txBody>
      </p:sp>
      <p:pic>
        <p:nvPicPr>
          <p:cNvPr id="35" name="Picture 34"/>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
        <p:nvSpPr>
          <p:cNvPr id="28" name="Diamond 27"/>
          <p:cNvSpPr/>
          <p:nvPr/>
        </p:nvSpPr>
        <p:spPr>
          <a:xfrm>
            <a:off x="1676400" y="5410200"/>
            <a:ext cx="2209800" cy="1219200"/>
          </a:xfrm>
          <a:prstGeom prst="diamond">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Insurance</a:t>
            </a:r>
            <a:endParaRPr lang="en-US" dirty="0"/>
          </a:p>
        </p:txBody>
      </p:sp>
      <p:cxnSp>
        <p:nvCxnSpPr>
          <p:cNvPr id="31" name="Straight Arrow Connector 30"/>
          <p:cNvCxnSpPr>
            <a:endCxn id="28" idx="0"/>
          </p:cNvCxnSpPr>
          <p:nvPr/>
        </p:nvCxnSpPr>
        <p:spPr>
          <a:xfrm>
            <a:off x="2781300" y="3352800"/>
            <a:ext cx="0" cy="2057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6" name="Can 35"/>
          <p:cNvSpPr/>
          <p:nvPr/>
        </p:nvSpPr>
        <p:spPr>
          <a:xfrm>
            <a:off x="228600" y="4724400"/>
            <a:ext cx="1524000" cy="1143000"/>
          </a:xfrm>
          <a:prstGeom prst="ca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Medical Information &amp; Records</a:t>
            </a:r>
            <a:endParaRPr lang="en-US" dirty="0"/>
          </a:p>
        </p:txBody>
      </p:sp>
      <p:cxnSp>
        <p:nvCxnSpPr>
          <p:cNvPr id="37" name="Straight Arrow Connector 36"/>
          <p:cNvCxnSpPr>
            <a:stCxn id="36" idx="1"/>
          </p:cNvCxnSpPr>
          <p:nvPr/>
        </p:nvCxnSpPr>
        <p:spPr>
          <a:xfrm flipV="1">
            <a:off x="990600" y="3352800"/>
            <a:ext cx="1790700" cy="13716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1676400" y="4038600"/>
            <a:ext cx="14478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 Office</a:t>
            </a:r>
            <a:endParaRPr lang="en-US" dirty="0"/>
          </a:p>
        </p:txBody>
      </p:sp>
      <p:cxnSp>
        <p:nvCxnSpPr>
          <p:cNvPr id="39" name="Shape 38"/>
          <p:cNvCxnSpPr>
            <a:endCxn id="28" idx="3"/>
          </p:cNvCxnSpPr>
          <p:nvPr/>
        </p:nvCxnSpPr>
        <p:spPr>
          <a:xfrm rot="5400000">
            <a:off x="3086100" y="4152900"/>
            <a:ext cx="2667000" cy="10668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373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righ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right)">
                                      <p:cBhvr>
                                        <p:cTn id="29" dur="500"/>
                                        <p:tgtEl>
                                          <p:spTgt spid="5"/>
                                        </p:tgtEl>
                                      </p:cBhvr>
                                    </p:animEffect>
                                  </p:childTnLst>
                                </p:cTn>
                              </p:par>
                              <p:par>
                                <p:cTn id="30" presetID="22"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down)">
                                      <p:cBhvr>
                                        <p:cTn id="45" dur="500"/>
                                        <p:tgtEl>
                                          <p:spTgt spid="3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wipe(down)">
                                      <p:cBhvr>
                                        <p:cTn id="5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8" grpId="0" animBg="1"/>
      <p:bldP spid="36"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209800" y="2590800"/>
            <a:ext cx="1143000" cy="7620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Doctor</a:t>
            </a:r>
            <a:endParaRPr lang="en-US" dirty="0"/>
          </a:p>
        </p:txBody>
      </p:sp>
      <p:sp>
        <p:nvSpPr>
          <p:cNvPr id="4" name="Rounded Rectangle 3"/>
          <p:cNvSpPr/>
          <p:nvPr/>
        </p:nvSpPr>
        <p:spPr>
          <a:xfrm>
            <a:off x="4419600" y="2590800"/>
            <a:ext cx="1066800" cy="7620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Patient</a:t>
            </a:r>
            <a:endParaRPr lang="en-US" dirty="0"/>
          </a:p>
        </p:txBody>
      </p:sp>
      <p:sp>
        <p:nvSpPr>
          <p:cNvPr id="5" name="Oval 4"/>
          <p:cNvSpPr/>
          <p:nvPr/>
        </p:nvSpPr>
        <p:spPr>
          <a:xfrm>
            <a:off x="914400" y="1828800"/>
            <a:ext cx="11430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PSR</a:t>
            </a:r>
            <a:endParaRPr lang="en-US" dirty="0"/>
          </a:p>
        </p:txBody>
      </p:sp>
      <p:sp>
        <p:nvSpPr>
          <p:cNvPr id="6" name="Oval 5"/>
          <p:cNvSpPr/>
          <p:nvPr/>
        </p:nvSpPr>
        <p:spPr>
          <a:xfrm>
            <a:off x="914400" y="3200400"/>
            <a:ext cx="11430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Nurse</a:t>
            </a:r>
            <a:endParaRPr lang="en-US" dirty="0"/>
          </a:p>
        </p:txBody>
      </p:sp>
      <p:sp>
        <p:nvSpPr>
          <p:cNvPr id="7" name="Oval 6"/>
          <p:cNvSpPr/>
          <p:nvPr/>
        </p:nvSpPr>
        <p:spPr>
          <a:xfrm>
            <a:off x="762000" y="2514600"/>
            <a:ext cx="11430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a:t>
            </a:r>
            <a:endParaRPr lang="en-US" dirty="0"/>
          </a:p>
        </p:txBody>
      </p:sp>
      <p:sp>
        <p:nvSpPr>
          <p:cNvPr id="8" name="Rounded Rectangle 7"/>
          <p:cNvSpPr/>
          <p:nvPr/>
        </p:nvSpPr>
        <p:spPr>
          <a:xfrm>
            <a:off x="3124200" y="1905000"/>
            <a:ext cx="1295400" cy="609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Specialist Consultant</a:t>
            </a:r>
            <a:endParaRPr lang="en-US" dirty="0"/>
          </a:p>
        </p:txBody>
      </p:sp>
      <p:sp>
        <p:nvSpPr>
          <p:cNvPr id="10" name="Hexagon 9"/>
          <p:cNvSpPr/>
          <p:nvPr/>
        </p:nvSpPr>
        <p:spPr>
          <a:xfrm>
            <a:off x="3733800" y="3505200"/>
            <a:ext cx="9906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Drug Store</a:t>
            </a:r>
            <a:endParaRPr lang="en-US" dirty="0"/>
          </a:p>
        </p:txBody>
      </p:sp>
      <p:sp>
        <p:nvSpPr>
          <p:cNvPr id="11" name="Hexagon 10"/>
          <p:cNvSpPr/>
          <p:nvPr/>
        </p:nvSpPr>
        <p:spPr>
          <a:xfrm>
            <a:off x="3698544" y="4267200"/>
            <a:ext cx="10668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Lab or X-ray</a:t>
            </a:r>
            <a:endParaRPr lang="en-US" dirty="0"/>
          </a:p>
        </p:txBody>
      </p:sp>
      <p:sp>
        <p:nvSpPr>
          <p:cNvPr id="12" name="Left-Right Arrow 11"/>
          <p:cNvSpPr/>
          <p:nvPr/>
        </p:nvSpPr>
        <p:spPr>
          <a:xfrm>
            <a:off x="3352800" y="2895600"/>
            <a:ext cx="1066800" cy="2286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5" idx="5"/>
            <a:endCxn id="3" idx="1"/>
          </p:cNvCxnSpPr>
          <p:nvPr/>
        </p:nvCxnSpPr>
        <p:spPr>
          <a:xfrm>
            <a:off x="1890011" y="2544249"/>
            <a:ext cx="319789" cy="427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7" idx="6"/>
            <a:endCxn id="3" idx="1"/>
          </p:cNvCxnSpPr>
          <p:nvPr/>
        </p:nvCxnSpPr>
        <p:spPr>
          <a:xfrm>
            <a:off x="1905000" y="2933700"/>
            <a:ext cx="3048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7"/>
            <a:endCxn id="3" idx="1"/>
          </p:cNvCxnSpPr>
          <p:nvPr/>
        </p:nvCxnSpPr>
        <p:spPr>
          <a:xfrm flipV="1">
            <a:off x="1890011" y="2971800"/>
            <a:ext cx="319789" cy="3513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 idx="2"/>
            <a:endCxn id="10" idx="3"/>
          </p:cNvCxnSpPr>
          <p:nvPr/>
        </p:nvCxnSpPr>
        <p:spPr>
          <a:xfrm>
            <a:off x="2781300" y="3352800"/>
            <a:ext cx="9525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a:endCxn id="11" idx="3"/>
          </p:cNvCxnSpPr>
          <p:nvPr/>
        </p:nvCxnSpPr>
        <p:spPr>
          <a:xfrm>
            <a:off x="2781300" y="3352800"/>
            <a:ext cx="917244"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Hexagon 26"/>
          <p:cNvSpPr/>
          <p:nvPr/>
        </p:nvSpPr>
        <p:spPr>
          <a:xfrm>
            <a:off x="3581400" y="5029200"/>
            <a:ext cx="1295400" cy="609600"/>
          </a:xfrm>
          <a:prstGeom prst="hexago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Hospital</a:t>
            </a:r>
            <a:endParaRPr lang="en-US" dirty="0"/>
          </a:p>
        </p:txBody>
      </p:sp>
      <p:cxnSp>
        <p:nvCxnSpPr>
          <p:cNvPr id="29" name="Straight Arrow Connector 28"/>
          <p:cNvCxnSpPr>
            <a:stCxn id="3" idx="2"/>
            <a:endCxn id="27" idx="3"/>
          </p:cNvCxnSpPr>
          <p:nvPr/>
        </p:nvCxnSpPr>
        <p:spPr>
          <a:xfrm>
            <a:off x="2781300" y="3352800"/>
            <a:ext cx="80010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hape 61"/>
          <p:cNvCxnSpPr>
            <a:stCxn id="10" idx="0"/>
            <a:endCxn id="4" idx="2"/>
          </p:cNvCxnSpPr>
          <p:nvPr/>
        </p:nvCxnSpPr>
        <p:spPr>
          <a:xfrm flipV="1">
            <a:off x="4724400" y="3352800"/>
            <a:ext cx="228600" cy="457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5" name="Shape 64"/>
          <p:cNvCxnSpPr>
            <a:stCxn id="11" idx="0"/>
            <a:endCxn id="4" idx="2"/>
          </p:cNvCxnSpPr>
          <p:nvPr/>
        </p:nvCxnSpPr>
        <p:spPr>
          <a:xfrm flipV="1">
            <a:off x="4765344" y="3352800"/>
            <a:ext cx="187656" cy="1219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7" name="Shape 66"/>
          <p:cNvCxnSpPr>
            <a:stCxn id="27" idx="0"/>
            <a:endCxn id="4" idx="2"/>
          </p:cNvCxnSpPr>
          <p:nvPr/>
        </p:nvCxnSpPr>
        <p:spPr>
          <a:xfrm flipV="1">
            <a:off x="4876800" y="3352800"/>
            <a:ext cx="76200" cy="1981200"/>
          </a:xfrm>
          <a:prstGeom prst="bentConnector2">
            <a:avLst/>
          </a:prstGeom>
          <a:ln>
            <a:tailEnd type="arrow"/>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69" name="Shape 68"/>
          <p:cNvCxnSpPr>
            <a:stCxn id="4" idx="0"/>
            <a:endCxn id="8" idx="3"/>
          </p:cNvCxnSpPr>
          <p:nvPr/>
        </p:nvCxnSpPr>
        <p:spPr>
          <a:xfrm rot="16200000" flipV="1">
            <a:off x="4495800" y="2133600"/>
            <a:ext cx="381000" cy="533400"/>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Diamond 69"/>
          <p:cNvSpPr/>
          <p:nvPr/>
        </p:nvSpPr>
        <p:spPr>
          <a:xfrm>
            <a:off x="1676400" y="5410200"/>
            <a:ext cx="2209800" cy="1219200"/>
          </a:xfrm>
          <a:prstGeom prst="diamond">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Health  Insurance</a:t>
            </a:r>
            <a:endParaRPr lang="en-US" dirty="0"/>
          </a:p>
        </p:txBody>
      </p:sp>
      <p:cxnSp>
        <p:nvCxnSpPr>
          <p:cNvPr id="76" name="Straight Arrow Connector 75"/>
          <p:cNvCxnSpPr>
            <a:stCxn id="3" idx="2"/>
            <a:endCxn id="70" idx="0"/>
          </p:cNvCxnSpPr>
          <p:nvPr/>
        </p:nvCxnSpPr>
        <p:spPr>
          <a:xfrm>
            <a:off x="2781300" y="3352800"/>
            <a:ext cx="0" cy="2057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4" name="Can 83"/>
          <p:cNvSpPr/>
          <p:nvPr/>
        </p:nvSpPr>
        <p:spPr>
          <a:xfrm>
            <a:off x="228600" y="4724400"/>
            <a:ext cx="1524000" cy="1143000"/>
          </a:xfrm>
          <a:prstGeom prst="can">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Medical Information &amp; Records</a:t>
            </a:r>
            <a:endParaRPr lang="en-US" dirty="0"/>
          </a:p>
        </p:txBody>
      </p:sp>
      <p:cxnSp>
        <p:nvCxnSpPr>
          <p:cNvPr id="86" name="Straight Arrow Connector 85"/>
          <p:cNvCxnSpPr>
            <a:stCxn id="84" idx="1"/>
            <a:endCxn id="3" idx="2"/>
          </p:cNvCxnSpPr>
          <p:nvPr/>
        </p:nvCxnSpPr>
        <p:spPr>
          <a:xfrm flipV="1">
            <a:off x="990600" y="3352800"/>
            <a:ext cx="1790700" cy="1371600"/>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1676400" y="4038600"/>
            <a:ext cx="1447800" cy="838200"/>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 Office</a:t>
            </a:r>
            <a:endParaRPr lang="en-US" dirty="0"/>
          </a:p>
        </p:txBody>
      </p:sp>
      <p:cxnSp>
        <p:nvCxnSpPr>
          <p:cNvPr id="92" name="Shape 91"/>
          <p:cNvCxnSpPr>
            <a:stCxn id="3" idx="0"/>
            <a:endCxn id="8" idx="1"/>
          </p:cNvCxnSpPr>
          <p:nvPr/>
        </p:nvCxnSpPr>
        <p:spPr>
          <a:xfrm rot="5400000" flipH="1" flipV="1">
            <a:off x="2762250" y="2228850"/>
            <a:ext cx="381000" cy="3429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hape 93"/>
          <p:cNvCxnSpPr>
            <a:stCxn id="4" idx="2"/>
            <a:endCxn id="70" idx="3"/>
          </p:cNvCxnSpPr>
          <p:nvPr/>
        </p:nvCxnSpPr>
        <p:spPr>
          <a:xfrm rot="5400000">
            <a:off x="3086100" y="4152900"/>
            <a:ext cx="2667000" cy="10668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76600" y="1143000"/>
            <a:ext cx="990600" cy="609600"/>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Social Work</a:t>
            </a:r>
            <a:endParaRPr lang="en-US" dirty="0"/>
          </a:p>
        </p:txBody>
      </p:sp>
      <p:cxnSp>
        <p:nvCxnSpPr>
          <p:cNvPr id="32" name="Shape 31"/>
          <p:cNvCxnSpPr>
            <a:stCxn id="3" idx="0"/>
            <a:endCxn id="30" idx="1"/>
          </p:cNvCxnSpPr>
          <p:nvPr/>
        </p:nvCxnSpPr>
        <p:spPr>
          <a:xfrm rot="5400000" flipH="1" flipV="1">
            <a:off x="2457450" y="1771650"/>
            <a:ext cx="1143000" cy="4953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hape 33"/>
          <p:cNvCxnSpPr>
            <a:stCxn id="30" idx="3"/>
            <a:endCxn id="4" idx="0"/>
          </p:cNvCxnSpPr>
          <p:nvPr/>
        </p:nvCxnSpPr>
        <p:spPr>
          <a:xfrm>
            <a:off x="4267200" y="1447800"/>
            <a:ext cx="685800" cy="11430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38800" y="1600200"/>
            <a:ext cx="3276600" cy="1938992"/>
          </a:xfrm>
          <a:prstGeom prst="rect">
            <a:avLst/>
          </a:prstGeom>
          <a:noFill/>
          <a:ln>
            <a:solidFill>
              <a:schemeClr val="tx2"/>
            </a:solidFill>
          </a:ln>
        </p:spPr>
        <p:txBody>
          <a:bodyPr wrap="square" rtlCol="0">
            <a:spAutoFit/>
          </a:bodyPr>
          <a:lstStyle/>
          <a:p>
            <a:r>
              <a:rPr lang="en-US" sz="2400" dirty="0" smtClean="0"/>
              <a:t>We have failed to design </a:t>
            </a:r>
            <a:r>
              <a:rPr lang="en-US" sz="2400" b="1" i="1" dirty="0" smtClean="0">
                <a:solidFill>
                  <a:srgbClr val="C00000"/>
                </a:solidFill>
              </a:rPr>
              <a:t>roles &amp; accountabilities </a:t>
            </a:r>
            <a:r>
              <a:rPr lang="en-US" sz="2400" dirty="0" smtClean="0"/>
              <a:t>that assure safe, high value care and joy in work</a:t>
            </a:r>
            <a:endParaRPr lang="en-US" sz="2400" dirty="0"/>
          </a:p>
        </p:txBody>
      </p:sp>
      <p:sp>
        <p:nvSpPr>
          <p:cNvPr id="36" name="TextBox 35"/>
          <p:cNvSpPr txBox="1"/>
          <p:nvPr/>
        </p:nvSpPr>
        <p:spPr>
          <a:xfrm>
            <a:off x="5638800" y="4038600"/>
            <a:ext cx="3276600" cy="830997"/>
          </a:xfrm>
          <a:prstGeom prst="rect">
            <a:avLst/>
          </a:prstGeom>
          <a:noFill/>
          <a:ln>
            <a:solidFill>
              <a:schemeClr val="tx2"/>
            </a:solidFill>
          </a:ln>
        </p:spPr>
        <p:txBody>
          <a:bodyPr wrap="square" rtlCol="0">
            <a:spAutoFit/>
          </a:bodyPr>
          <a:lstStyle/>
          <a:p>
            <a:r>
              <a:rPr lang="en-US" sz="2400" dirty="0" smtClean="0"/>
              <a:t>This  is </a:t>
            </a:r>
            <a:r>
              <a:rPr lang="en-US" sz="2400" b="1" i="1" dirty="0" smtClean="0">
                <a:solidFill>
                  <a:srgbClr val="C00000"/>
                </a:solidFill>
              </a:rPr>
              <a:t>Systems-Based Practice</a:t>
            </a:r>
            <a:endParaRPr lang="en-US" sz="2400" dirty="0"/>
          </a:p>
        </p:txBody>
      </p:sp>
      <p:sp>
        <p:nvSpPr>
          <p:cNvPr id="41" name="Title 8"/>
          <p:cNvSpPr>
            <a:spLocks noGrp="1"/>
          </p:cNvSpPr>
          <p:nvPr>
            <p:ph type="title"/>
          </p:nvPr>
        </p:nvSpPr>
        <p:spPr>
          <a:xfrm>
            <a:off x="762000" y="274638"/>
            <a:ext cx="8229600" cy="1143000"/>
          </a:xfrm>
        </p:spPr>
        <p:txBody>
          <a:bodyPr/>
          <a:lstStyle/>
          <a:p>
            <a:r>
              <a:rPr lang="en-US" dirty="0" smtClean="0"/>
              <a:t>From Doctor to Practice System</a:t>
            </a:r>
            <a:endParaRPr lang="en-US" dirty="0"/>
          </a:p>
        </p:txBody>
      </p:sp>
      <p:pic>
        <p:nvPicPr>
          <p:cNvPr id="42" name="Picture 41"/>
          <p:cNvPicPr>
            <a:picLocks noChangeAspect="1" noChangeArrowheads="1"/>
          </p:cNvPicPr>
          <p:nvPr/>
        </p:nvPicPr>
        <p:blipFill>
          <a:blip r:embed="rId3" cstate="print"/>
          <a:srcRect/>
          <a:stretch>
            <a:fillRect/>
          </a:stretch>
        </p:blipFill>
        <p:spPr bwMode="auto">
          <a:xfrm>
            <a:off x="76200" y="76200"/>
            <a:ext cx="1066800" cy="1219200"/>
          </a:xfrm>
          <a:prstGeom prst="rect">
            <a:avLst/>
          </a:prstGeom>
          <a:noFill/>
          <a:ln w="9525">
            <a:noFill/>
            <a:miter lim="800000"/>
            <a:headEnd/>
            <a:tailEnd/>
          </a:ln>
          <a:effectLst/>
        </p:spPr>
      </p:pic>
    </p:spTree>
  </p:cSld>
  <p:clrMapOvr>
    <a:masterClrMapping/>
  </p:clrMapOvr>
  <p:transition advTm="1375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uthwest ground cres.jpg"/>
          <p:cNvPicPr>
            <a:picLocks noChangeAspect="1"/>
          </p:cNvPicPr>
          <p:nvPr/>
        </p:nvPicPr>
        <p:blipFill>
          <a:blip r:embed="rId3" cstate="print"/>
          <a:stretch>
            <a:fillRect/>
          </a:stretch>
        </p:blipFill>
        <p:spPr>
          <a:xfrm>
            <a:off x="5638800" y="1219200"/>
            <a:ext cx="3124200" cy="2895600"/>
          </a:xfrm>
          <a:prstGeom prst="rect">
            <a:avLst/>
          </a:prstGeom>
        </p:spPr>
      </p:pic>
      <p:sp>
        <p:nvSpPr>
          <p:cNvPr id="2" name="Title 1"/>
          <p:cNvSpPr>
            <a:spLocks noGrp="1"/>
          </p:cNvSpPr>
          <p:nvPr>
            <p:ph type="title"/>
          </p:nvPr>
        </p:nvSpPr>
        <p:spPr>
          <a:xfrm>
            <a:off x="914400" y="274638"/>
            <a:ext cx="7772400" cy="1143000"/>
          </a:xfrm>
        </p:spPr>
        <p:txBody>
          <a:bodyPr>
            <a:normAutofit/>
          </a:bodyPr>
          <a:lstStyle/>
          <a:p>
            <a:r>
              <a:rPr lang="en-US" sz="3900" dirty="0" smtClean="0"/>
              <a:t>What makes Human Systems Work?</a:t>
            </a:r>
            <a:endParaRPr lang="en-US" sz="3900" dirty="0"/>
          </a:p>
        </p:txBody>
      </p:sp>
      <p:graphicFrame>
        <p:nvGraphicFramePr>
          <p:cNvPr id="6" name="Table 5"/>
          <p:cNvGraphicFramePr>
            <a:graphicFrameLocks noGrp="1"/>
          </p:cNvGraphicFramePr>
          <p:nvPr/>
        </p:nvGraphicFramePr>
        <p:xfrm>
          <a:off x="761999" y="1717040"/>
          <a:ext cx="4648201" cy="3921760"/>
        </p:xfrm>
        <a:graphic>
          <a:graphicData uri="http://schemas.openxmlformats.org/drawingml/2006/table">
            <a:tbl>
              <a:tblPr/>
              <a:tblGrid>
                <a:gridCol w="4648201"/>
              </a:tblGrid>
              <a:tr h="650240">
                <a:tc>
                  <a:txBody>
                    <a:bodyPr/>
                    <a:lstStyle/>
                    <a:p>
                      <a:r>
                        <a:rPr lang="en-US" sz="3200" dirty="0"/>
                        <a:t>Frequent Communication</a:t>
                      </a:r>
                    </a:p>
                  </a:txBody>
                  <a:tcPr marL="40640" marR="40640" marT="20320" marB="20320" anchor="ctr">
                    <a:lnL>
                      <a:noFill/>
                    </a:lnL>
                    <a:lnR>
                      <a:noFill/>
                    </a:lnR>
                    <a:lnT>
                      <a:noFill/>
                    </a:lnT>
                    <a:lnB>
                      <a:noFill/>
                    </a:lnB>
                  </a:tcPr>
                </a:tc>
              </a:tr>
              <a:tr h="528320">
                <a:tc>
                  <a:txBody>
                    <a:bodyPr/>
                    <a:lstStyle/>
                    <a:p>
                      <a:r>
                        <a:rPr lang="en-US" sz="3200" dirty="0"/>
                        <a:t>Timely Communication</a:t>
                      </a:r>
                    </a:p>
                  </a:txBody>
                  <a:tcPr marL="40640" marR="40640" marT="20320" marB="20320" anchor="ctr">
                    <a:lnL>
                      <a:noFill/>
                    </a:lnL>
                    <a:lnR>
                      <a:noFill/>
                    </a:lnR>
                    <a:lnT>
                      <a:noFill/>
                    </a:lnT>
                    <a:lnB>
                      <a:noFill/>
                    </a:lnB>
                  </a:tcPr>
                </a:tc>
              </a:tr>
              <a:tr h="528320">
                <a:tc>
                  <a:txBody>
                    <a:bodyPr/>
                    <a:lstStyle/>
                    <a:p>
                      <a:r>
                        <a:rPr lang="en-US" sz="3200" dirty="0"/>
                        <a:t>Accurate Communication</a:t>
                      </a:r>
                    </a:p>
                  </a:txBody>
                  <a:tcPr marL="40640" marR="40640" marT="20320" marB="20320" anchor="ctr">
                    <a:lnL>
                      <a:noFill/>
                    </a:lnL>
                    <a:lnR>
                      <a:noFill/>
                    </a:lnR>
                    <a:lnT>
                      <a:noFill/>
                    </a:lnT>
                    <a:lnB>
                      <a:noFill/>
                    </a:lnB>
                  </a:tcPr>
                </a:tc>
              </a:tr>
              <a:tr h="629920">
                <a:tc>
                  <a:txBody>
                    <a:bodyPr/>
                    <a:lstStyle/>
                    <a:p>
                      <a:r>
                        <a:rPr lang="en-US" sz="3200" dirty="0" smtClean="0"/>
                        <a:t>Blameless Problem Solving</a:t>
                      </a:r>
                      <a:endParaRPr lang="en-US" sz="3200" dirty="0"/>
                    </a:p>
                  </a:txBody>
                  <a:tcPr marL="40640" marR="40640" marT="20320" marB="20320" anchor="ctr">
                    <a:lnL>
                      <a:noFill/>
                    </a:lnL>
                    <a:lnR>
                      <a:noFill/>
                    </a:lnR>
                    <a:lnT>
                      <a:noFill/>
                    </a:lnT>
                    <a:lnB>
                      <a:noFill/>
                    </a:lnB>
                  </a:tcPr>
                </a:tc>
              </a:tr>
              <a:tr h="528320">
                <a:tc>
                  <a:txBody>
                    <a:bodyPr/>
                    <a:lstStyle/>
                    <a:p>
                      <a:r>
                        <a:rPr lang="en-US" sz="3200" dirty="0"/>
                        <a:t>Shared Goals</a:t>
                      </a:r>
                    </a:p>
                  </a:txBody>
                  <a:tcPr marL="40640" marR="40640" marT="20320" marB="20320" anchor="ctr">
                    <a:lnL>
                      <a:noFill/>
                    </a:lnL>
                    <a:lnR>
                      <a:noFill/>
                    </a:lnR>
                    <a:lnT>
                      <a:noFill/>
                    </a:lnT>
                    <a:lnB>
                      <a:noFill/>
                    </a:lnB>
                  </a:tcPr>
                </a:tc>
              </a:tr>
              <a:tr h="528320">
                <a:tc>
                  <a:txBody>
                    <a:bodyPr/>
                    <a:lstStyle/>
                    <a:p>
                      <a:r>
                        <a:rPr lang="en-US" sz="3200" dirty="0"/>
                        <a:t>Shared Knowledge</a:t>
                      </a:r>
                    </a:p>
                  </a:txBody>
                  <a:tcPr marL="40640" marR="40640" marT="20320" marB="20320" anchor="ctr">
                    <a:lnL>
                      <a:noFill/>
                    </a:lnL>
                    <a:lnR>
                      <a:noFill/>
                    </a:lnR>
                    <a:lnT>
                      <a:noFill/>
                    </a:lnT>
                    <a:lnB>
                      <a:noFill/>
                    </a:lnB>
                  </a:tcPr>
                </a:tc>
              </a:tr>
              <a:tr h="528320">
                <a:tc>
                  <a:txBody>
                    <a:bodyPr/>
                    <a:lstStyle/>
                    <a:p>
                      <a:r>
                        <a:rPr lang="en-US" sz="3200" dirty="0"/>
                        <a:t>Mutual Respect</a:t>
                      </a:r>
                    </a:p>
                  </a:txBody>
                  <a:tcPr marL="40640" marR="40640" marT="20320" marB="20320" anchor="ctr">
                    <a:lnL>
                      <a:noFill/>
                    </a:lnL>
                    <a:lnR>
                      <a:noFill/>
                    </a:lnR>
                    <a:lnT>
                      <a:noFill/>
                    </a:lnT>
                    <a:lnB>
                      <a:noFill/>
                    </a:lnB>
                  </a:tcPr>
                </a:tc>
              </a:tr>
            </a:tbl>
          </a:graphicData>
        </a:graphic>
      </p:graphicFrame>
      <p:sp>
        <p:nvSpPr>
          <p:cNvPr id="7" name="TextBox 6"/>
          <p:cNvSpPr txBox="1"/>
          <p:nvPr/>
        </p:nvSpPr>
        <p:spPr>
          <a:xfrm>
            <a:off x="3581400" y="6248400"/>
            <a:ext cx="4876800" cy="307777"/>
          </a:xfrm>
          <a:prstGeom prst="rect">
            <a:avLst/>
          </a:prstGeom>
          <a:noFill/>
        </p:spPr>
        <p:txBody>
          <a:bodyPr wrap="square" rtlCol="0">
            <a:spAutoFit/>
          </a:bodyPr>
          <a:lstStyle/>
          <a:p>
            <a:r>
              <a:rPr lang="en-US" sz="1400" dirty="0" smtClean="0"/>
              <a:t>Jody </a:t>
            </a:r>
            <a:r>
              <a:rPr lang="en-US" sz="1400" dirty="0" err="1" smtClean="0"/>
              <a:t>Hoffer-Gittell</a:t>
            </a:r>
            <a:r>
              <a:rPr lang="en-US" sz="1400" dirty="0" smtClean="0"/>
              <a:t> – Relational Coordination Brandeis University</a:t>
            </a:r>
            <a:endParaRPr lang="en-US" sz="1400" dirty="0"/>
          </a:p>
        </p:txBody>
      </p:sp>
      <p:pic>
        <p:nvPicPr>
          <p:cNvPr id="8" name="Picture 7" descr="Ioeratubg riin tean.jpg"/>
          <p:cNvPicPr>
            <a:picLocks noChangeAspect="1"/>
          </p:cNvPicPr>
          <p:nvPr/>
        </p:nvPicPr>
        <p:blipFill>
          <a:blip r:embed="rId4" cstate="print"/>
          <a:stretch>
            <a:fillRect/>
          </a:stretch>
        </p:blipFill>
        <p:spPr>
          <a:xfrm>
            <a:off x="5638800" y="3657600"/>
            <a:ext cx="3124200" cy="2444496"/>
          </a:xfrm>
          <a:prstGeom prst="rect">
            <a:avLst/>
          </a:prstGeom>
        </p:spPr>
      </p:pic>
      <p:pic>
        <p:nvPicPr>
          <p:cNvPr id="9" name="Picture 8"/>
          <p:cNvPicPr>
            <a:picLocks noChangeAspect="1" noChangeArrowheads="1"/>
          </p:cNvPicPr>
          <p:nvPr/>
        </p:nvPicPr>
        <p:blipFill>
          <a:blip r:embed="rId5" cstate="print"/>
          <a:srcRect/>
          <a:stretch>
            <a:fillRect/>
          </a:stretch>
        </p:blipFill>
        <p:spPr bwMode="auto">
          <a:xfrm>
            <a:off x="76200" y="76200"/>
            <a:ext cx="1066800" cy="1219200"/>
          </a:xfrm>
          <a:prstGeom prst="rect">
            <a:avLst/>
          </a:prstGeom>
          <a:noFill/>
          <a:ln w="9525">
            <a:noFill/>
            <a:miter lim="800000"/>
            <a:headEnd/>
            <a:tailEnd/>
          </a:ln>
          <a:effectLst/>
        </p:spPr>
      </p:pic>
    </p:spTree>
  </p:cSld>
  <p:clrMapOvr>
    <a:masterClrMapping/>
  </p:clrMapOvr>
  <p:transition advTm="72844">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696200" cy="1143000"/>
          </a:xfrm>
        </p:spPr>
        <p:txBody>
          <a:bodyPr>
            <a:normAutofit/>
          </a:bodyPr>
          <a:lstStyle/>
          <a:p>
            <a:r>
              <a:rPr lang="en-US" dirty="0" smtClean="0"/>
              <a:t>Promises Glue Systems Together</a:t>
            </a:r>
            <a:endParaRPr lang="en-US" dirty="0"/>
          </a:p>
        </p:txBody>
      </p:sp>
      <p:sp>
        <p:nvSpPr>
          <p:cNvPr id="3" name="Content Placeholder 2"/>
          <p:cNvSpPr>
            <a:spLocks noGrp="1"/>
          </p:cNvSpPr>
          <p:nvPr>
            <p:ph idx="1"/>
          </p:nvPr>
        </p:nvSpPr>
        <p:spPr/>
        <p:txBody>
          <a:bodyPr>
            <a:normAutofit lnSpcReduction="10000"/>
          </a:bodyPr>
          <a:lstStyle/>
          <a:p>
            <a:r>
              <a:rPr lang="en-US" dirty="0" smtClean="0"/>
              <a:t>Make promises to one another</a:t>
            </a:r>
          </a:p>
          <a:p>
            <a:pPr lvl="1"/>
            <a:r>
              <a:rPr lang="en-US" dirty="0" smtClean="0"/>
              <a:t>Truth about the performance of the system </a:t>
            </a:r>
          </a:p>
          <a:p>
            <a:pPr lvl="1">
              <a:spcAft>
                <a:spcPts val="600"/>
              </a:spcAft>
            </a:pPr>
            <a:r>
              <a:rPr lang="en-US" dirty="0" smtClean="0"/>
              <a:t>Know our role in the interdependent processes that produce the work </a:t>
            </a:r>
          </a:p>
          <a:p>
            <a:r>
              <a:rPr lang="en-US" dirty="0" smtClean="0"/>
              <a:t>Seek forgiveness when our promises are not kept and patients are misled or harmed by</a:t>
            </a:r>
          </a:p>
          <a:p>
            <a:pPr lvl="1"/>
            <a:r>
              <a:rPr lang="en-US" dirty="0" smtClean="0"/>
              <a:t>Inaccurate understanding of how the system performs, </a:t>
            </a:r>
          </a:p>
          <a:p>
            <a:pPr lvl="1"/>
            <a:r>
              <a:rPr lang="en-US" dirty="0" smtClean="0"/>
              <a:t>Failing to do our part in the interdependent work</a:t>
            </a:r>
          </a:p>
        </p:txBody>
      </p:sp>
      <p:sp>
        <p:nvSpPr>
          <p:cNvPr id="4" name="TextBox 3"/>
          <p:cNvSpPr txBox="1"/>
          <p:nvPr/>
        </p:nvSpPr>
        <p:spPr>
          <a:xfrm>
            <a:off x="5029200" y="6172200"/>
            <a:ext cx="3200400" cy="381000"/>
          </a:xfrm>
          <a:prstGeom prst="rect">
            <a:avLst/>
          </a:prstGeom>
          <a:noFill/>
        </p:spPr>
        <p:txBody>
          <a:bodyPr wrap="square" rtlCol="0">
            <a:spAutoFit/>
          </a:bodyPr>
          <a:lstStyle/>
          <a:p>
            <a:r>
              <a:rPr lang="en-US" dirty="0" err="1" smtClean="0"/>
              <a:t>Baltadin</a:t>
            </a:r>
            <a:r>
              <a:rPr lang="en-US" dirty="0" smtClean="0"/>
              <a:t> &amp; Leach, 2009 JGME</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6200" y="76200"/>
            <a:ext cx="1066800" cy="1219200"/>
          </a:xfrm>
          <a:prstGeom prst="rect">
            <a:avLst/>
          </a:prstGeom>
          <a:noFill/>
          <a:ln w="9525">
            <a:noFill/>
            <a:miter lim="800000"/>
            <a:headEnd/>
            <a:tailEnd/>
          </a:ln>
          <a:effectLst/>
        </p:spPr>
      </p:pic>
    </p:spTree>
  </p:cSld>
  <p:clrMapOvr>
    <a:masterClrMapping/>
  </p:clrMapOvr>
  <p:transition advTm="56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6"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ctangle 30"/>
          <p:cNvSpPr/>
          <p:nvPr/>
        </p:nvSpPr>
        <p:spPr>
          <a:xfrm>
            <a:off x="5410200" y="2057400"/>
            <a:ext cx="12954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524000" y="1447800"/>
            <a:ext cx="5562600" cy="3962400"/>
          </a:xfrm>
          <a:prstGeom prst="rect">
            <a:avLst/>
          </a:prstGeom>
          <a:solidFill>
            <a:schemeClr val="tx1"/>
          </a:solidFill>
          <a:ln>
            <a:noFill/>
          </a:ln>
          <a:effectLst>
            <a:outerShdw blurRad="107950" dist="12700" dir="5400000" algn="ctr">
              <a:srgbClr val="000000"/>
            </a:outerShdw>
            <a:softEdge rad="12700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noChangeArrowheads="1"/>
          </p:cNvPicPr>
          <p:nvPr/>
        </p:nvPicPr>
        <p:blipFill>
          <a:blip r:embed="rId5" cstate="print"/>
          <a:srcRect/>
          <a:stretch>
            <a:fillRect/>
          </a:stretch>
        </p:blipFill>
        <p:spPr bwMode="auto">
          <a:xfrm>
            <a:off x="76200" y="76200"/>
            <a:ext cx="1066800" cy="1219200"/>
          </a:xfrm>
          <a:prstGeom prst="rect">
            <a:avLst/>
          </a:prstGeom>
          <a:noFill/>
          <a:ln w="9525">
            <a:noFill/>
            <a:miter lim="800000"/>
            <a:headEnd/>
            <a:tailEnd/>
          </a:ln>
          <a:effectLst/>
        </p:spPr>
      </p:pic>
      <p:sp>
        <p:nvSpPr>
          <p:cNvPr id="17"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advTm="51344">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6"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ctangle 30"/>
          <p:cNvSpPr/>
          <p:nvPr/>
        </p:nvSpPr>
        <p:spPr>
          <a:xfrm>
            <a:off x="5410200" y="2057400"/>
            <a:ext cx="12954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362200" y="2209800"/>
            <a:ext cx="3962400" cy="954107"/>
          </a:xfrm>
          <a:prstGeom prst="rect">
            <a:avLst/>
          </a:prstGeom>
          <a:noFill/>
        </p:spPr>
        <p:txBody>
          <a:bodyPr wrap="square" rtlCol="0">
            <a:spAutoFit/>
          </a:bodyPr>
          <a:lstStyle/>
          <a:p>
            <a:pPr algn="ctr"/>
            <a:r>
              <a:rPr lang="en-US" sz="2800" i="1" dirty="0" smtClean="0"/>
              <a:t>The promises that hold the microsystem together</a:t>
            </a:r>
            <a:endParaRPr lang="en-US" sz="2800" i="1" dirty="0"/>
          </a:p>
        </p:txBody>
      </p:sp>
      <p:sp>
        <p:nvSpPr>
          <p:cNvPr id="15" name="TextBox 14"/>
          <p:cNvSpPr txBox="1"/>
          <p:nvPr/>
        </p:nvSpPr>
        <p:spPr>
          <a:xfrm>
            <a:off x="1600200" y="3893403"/>
            <a:ext cx="1219200" cy="830997"/>
          </a:xfrm>
          <a:prstGeom prst="rect">
            <a:avLst/>
          </a:prstGeom>
          <a:noFill/>
        </p:spPr>
        <p:txBody>
          <a:bodyPr wrap="square" rtlCol="0">
            <a:spAutoFit/>
          </a:bodyPr>
          <a:lstStyle/>
          <a:p>
            <a:pPr algn="ctr"/>
            <a:r>
              <a:rPr lang="en-US" sz="2400" dirty="0" smtClean="0"/>
              <a:t>Quality Care</a:t>
            </a:r>
            <a:endParaRPr lang="en-US" sz="2400" dirty="0"/>
          </a:p>
        </p:txBody>
      </p:sp>
      <p:sp>
        <p:nvSpPr>
          <p:cNvPr id="16" name="TextBox 15"/>
          <p:cNvSpPr txBox="1"/>
          <p:nvPr/>
        </p:nvSpPr>
        <p:spPr>
          <a:xfrm>
            <a:off x="2855495" y="3893403"/>
            <a:ext cx="1411705" cy="830997"/>
          </a:xfrm>
          <a:prstGeom prst="rect">
            <a:avLst/>
          </a:prstGeom>
          <a:noFill/>
        </p:spPr>
        <p:txBody>
          <a:bodyPr wrap="square" rtlCol="0">
            <a:spAutoFit/>
          </a:bodyPr>
          <a:lstStyle/>
          <a:p>
            <a:pPr algn="ctr"/>
            <a:r>
              <a:rPr lang="en-US" sz="2400" dirty="0" smtClean="0"/>
              <a:t>Quality Education</a:t>
            </a:r>
            <a:endParaRPr lang="en-US" sz="2400" dirty="0"/>
          </a:p>
        </p:txBody>
      </p:sp>
      <p:sp>
        <p:nvSpPr>
          <p:cNvPr id="17" name="TextBox 16"/>
          <p:cNvSpPr txBox="1"/>
          <p:nvPr/>
        </p:nvSpPr>
        <p:spPr>
          <a:xfrm>
            <a:off x="4303295" y="3893403"/>
            <a:ext cx="1604211" cy="830997"/>
          </a:xfrm>
          <a:prstGeom prst="rect">
            <a:avLst/>
          </a:prstGeom>
          <a:noFill/>
        </p:spPr>
        <p:txBody>
          <a:bodyPr wrap="square" rtlCol="0">
            <a:spAutoFit/>
          </a:bodyPr>
          <a:lstStyle/>
          <a:p>
            <a:pPr algn="ctr"/>
            <a:r>
              <a:rPr lang="en-US" sz="2400" dirty="0" smtClean="0"/>
              <a:t>Sustainable Business</a:t>
            </a:r>
            <a:endParaRPr lang="en-US" sz="2400" dirty="0"/>
          </a:p>
        </p:txBody>
      </p:sp>
      <p:sp>
        <p:nvSpPr>
          <p:cNvPr id="18" name="TextBox 17"/>
          <p:cNvSpPr txBox="1"/>
          <p:nvPr/>
        </p:nvSpPr>
        <p:spPr>
          <a:xfrm>
            <a:off x="5943600" y="3893403"/>
            <a:ext cx="1219200" cy="830997"/>
          </a:xfrm>
          <a:prstGeom prst="rect">
            <a:avLst/>
          </a:prstGeom>
          <a:noFill/>
        </p:spPr>
        <p:txBody>
          <a:bodyPr wrap="square" rtlCol="0">
            <a:spAutoFit/>
          </a:bodyPr>
          <a:lstStyle/>
          <a:p>
            <a:pPr algn="ctr"/>
            <a:r>
              <a:rPr lang="en-US" sz="2400" dirty="0" smtClean="0"/>
              <a:t>Joy in Work</a:t>
            </a:r>
            <a:endParaRPr lang="en-US" sz="2400" dirty="0"/>
          </a:p>
        </p:txBody>
      </p:sp>
      <p:pic>
        <p:nvPicPr>
          <p:cNvPr id="19" name="Picture 18"/>
          <p:cNvPicPr>
            <a:picLocks noChangeAspect="1" noChangeArrowheads="1"/>
          </p:cNvPicPr>
          <p:nvPr/>
        </p:nvPicPr>
        <p:blipFill>
          <a:blip r:embed="rId5" cstate="print"/>
          <a:srcRect/>
          <a:stretch>
            <a:fillRect/>
          </a:stretch>
        </p:blipFill>
        <p:spPr bwMode="auto">
          <a:xfrm>
            <a:off x="76200" y="76200"/>
            <a:ext cx="1066800" cy="1219200"/>
          </a:xfrm>
          <a:prstGeom prst="rect">
            <a:avLst/>
          </a:prstGeom>
          <a:noFill/>
          <a:ln w="9525">
            <a:noFill/>
            <a:miter lim="800000"/>
            <a:headEnd/>
            <a:tailEnd/>
          </a:ln>
          <a:effectLst/>
        </p:spPr>
      </p:pic>
      <p:sp>
        <p:nvSpPr>
          <p:cNvPr id="20"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advTm="1984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6"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ctangle 30"/>
          <p:cNvSpPr/>
          <p:nvPr/>
        </p:nvSpPr>
        <p:spPr>
          <a:xfrm>
            <a:off x="5410200" y="2057400"/>
            <a:ext cx="12954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7"/>
          <p:cNvPicPr>
            <a:picLocks noChangeAspect="1" noChangeArrowheads="1"/>
          </p:cNvPicPr>
          <p:nvPr/>
        </p:nvPicPr>
        <p:blipFill>
          <a:blip r:embed="rId5" cstate="print">
            <a:lum bright="20000" contrast="-40000"/>
          </a:blip>
          <a:srcRect/>
          <a:stretch>
            <a:fillRect/>
          </a:stretch>
        </p:blipFill>
        <p:spPr bwMode="auto">
          <a:xfrm>
            <a:off x="1219200" y="3733800"/>
            <a:ext cx="666750" cy="704850"/>
          </a:xfrm>
          <a:prstGeom prst="rect">
            <a:avLst/>
          </a:prstGeom>
          <a:noFill/>
        </p:spPr>
      </p:pic>
      <p:sp>
        <p:nvSpPr>
          <p:cNvPr id="21" name="Text Box 4"/>
          <p:cNvSpPr txBox="1">
            <a:spLocks noChangeArrowheads="1"/>
          </p:cNvSpPr>
          <p:nvPr/>
        </p:nvSpPr>
        <p:spPr bwMode="auto">
          <a:xfrm>
            <a:off x="1066800" y="31623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15" name="TextBox 14"/>
          <p:cNvSpPr txBox="1"/>
          <p:nvPr/>
        </p:nvSpPr>
        <p:spPr>
          <a:xfrm>
            <a:off x="152400" y="2286000"/>
            <a:ext cx="1371600" cy="646331"/>
          </a:xfrm>
          <a:prstGeom prst="rect">
            <a:avLst/>
          </a:prstGeom>
          <a:noFill/>
        </p:spPr>
        <p:txBody>
          <a:bodyPr wrap="square" rtlCol="0">
            <a:spAutoFit/>
          </a:bodyPr>
          <a:lstStyle/>
          <a:p>
            <a:r>
              <a:rPr lang="en-US" sz="3600" b="1" i="1" dirty="0" smtClean="0"/>
              <a:t>Needs</a:t>
            </a:r>
            <a:endParaRPr lang="en-US" sz="3600" b="1" i="1" dirty="0"/>
          </a:p>
        </p:txBody>
      </p:sp>
      <p:pic>
        <p:nvPicPr>
          <p:cNvPr id="17" name="Picture 16"/>
          <p:cNvPicPr>
            <a:picLocks noChangeAspect="1" noChangeArrowheads="1"/>
          </p:cNvPicPr>
          <p:nvPr/>
        </p:nvPicPr>
        <p:blipFill>
          <a:blip r:embed="rId6" cstate="print"/>
          <a:srcRect/>
          <a:stretch>
            <a:fillRect/>
          </a:stretch>
        </p:blipFill>
        <p:spPr bwMode="auto">
          <a:xfrm>
            <a:off x="76200" y="76200"/>
            <a:ext cx="1066800" cy="1219200"/>
          </a:xfrm>
          <a:prstGeom prst="rect">
            <a:avLst/>
          </a:prstGeom>
          <a:noFill/>
          <a:ln w="9525">
            <a:noFill/>
            <a:miter lim="800000"/>
            <a:headEnd/>
            <a:tailEnd/>
          </a:ln>
          <a:effectLst/>
        </p:spPr>
      </p:pic>
      <p:sp>
        <p:nvSpPr>
          <p:cNvPr id="18"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advTm="158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3.33333E-6 1.11111E-6 L 0.575 -0.00278 " pathEditMode="relative" rAng="0" ptsTypes="AA">
                                      <p:cBhvr>
                                        <p:cTn id="10" dur="2000" fill="hold"/>
                                        <p:tgtEl>
                                          <p:spTgt spid="21"/>
                                        </p:tgtEl>
                                        <p:attrNameLst>
                                          <p:attrName>ppt_x</p:attrName>
                                          <p:attrName>ppt_y</p:attrName>
                                        </p:attrNameLst>
                                      </p:cBhvr>
                                      <p:rCtr x="287" y="-1"/>
                                    </p:animMotion>
                                  </p:childTnLst>
                                </p:cTn>
                              </p:par>
                              <p:par>
                                <p:cTn id="11" presetID="63" presetClass="path" presetSubtype="0" accel="50000" decel="50000" fill="hold" nodeType="withEffect">
                                  <p:stCondLst>
                                    <p:cond delay="0"/>
                                  </p:stCondLst>
                                  <p:childTnLst>
                                    <p:animMotion origin="layout" path="M -1.66667E-6 -3.33333E-6 L 0.60521 0.00417 " pathEditMode="relative" rAng="0" ptsTypes="AA">
                                      <p:cBhvr>
                                        <p:cTn id="12" dur="2000" fill="hold"/>
                                        <p:tgtEl>
                                          <p:spTgt spid="19"/>
                                        </p:tgtEl>
                                        <p:attrNameLst>
                                          <p:attrName>ppt_x</p:attrName>
                                          <p:attrName>ppt_y</p:attrName>
                                        </p:attrNameLst>
                                      </p:cBhvr>
                                      <p:rCtr x="303" y="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1143000"/>
          </a:xfrm>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92500"/>
          </a:bodyPr>
          <a:lstStyle/>
          <a:p>
            <a:pPr>
              <a:spcAft>
                <a:spcPts val="600"/>
              </a:spcAft>
            </a:pPr>
            <a:r>
              <a:rPr lang="en-US" dirty="0" smtClean="0"/>
              <a:t>Teach Systems Based Practice by having learners work in the specialty’s various microsystems</a:t>
            </a:r>
          </a:p>
          <a:p>
            <a:pPr>
              <a:spcAft>
                <a:spcPts val="600"/>
              </a:spcAft>
            </a:pPr>
            <a:r>
              <a:rPr lang="en-US" dirty="0" smtClean="0"/>
              <a:t>Teach the anatomy and physiology of clinical microsystems for quality, safety, and joy in work</a:t>
            </a:r>
          </a:p>
          <a:p>
            <a:pPr>
              <a:spcAft>
                <a:spcPts val="600"/>
              </a:spcAft>
            </a:pPr>
            <a:r>
              <a:rPr lang="en-US" dirty="0" smtClean="0"/>
              <a:t>Use coordination of care across microsystems to teach the importance of competence SBP</a:t>
            </a:r>
          </a:p>
          <a:p>
            <a:pPr>
              <a:spcAft>
                <a:spcPts val="600"/>
              </a:spcAft>
            </a:pPr>
            <a:r>
              <a:rPr lang="en-US" dirty="0" smtClean="0"/>
              <a:t>Structure teaching and evaluation to assure learners  can do the EPAs for an SBP Milestone</a:t>
            </a:r>
          </a:p>
          <a:p>
            <a:pPr>
              <a:spcAft>
                <a:spcPts val="600"/>
              </a:spcAft>
            </a:pPr>
            <a:endParaRPr lang="en-US" dirty="0"/>
          </a:p>
        </p:txBody>
      </p:sp>
      <p:pic>
        <p:nvPicPr>
          <p:cNvPr id="4" name="Picture 3"/>
          <p:cNvPicPr>
            <a:picLocks noChangeAspect="1" noChangeArrowheads="1"/>
          </p:cNvPicPr>
          <p:nvPr/>
        </p:nvPicPr>
        <p:blipFill>
          <a:blip r:embed="rId4" cstate="print"/>
          <a:srcRect/>
          <a:stretch>
            <a:fillRect/>
          </a:stretch>
        </p:blipFill>
        <p:spPr bwMode="auto">
          <a:xfrm>
            <a:off x="228601" y="228601"/>
            <a:ext cx="1066800" cy="1219200"/>
          </a:xfrm>
          <a:prstGeom prst="rect">
            <a:avLst/>
          </a:prstGeom>
          <a:noFill/>
          <a:ln w="9525">
            <a:noFill/>
            <a:miter lim="800000"/>
            <a:headEnd/>
            <a:tailEnd/>
          </a:ln>
          <a:effectLst/>
        </p:spPr>
      </p:pic>
    </p:spTree>
    <p:custDataLst>
      <p:tags r:id="rId1"/>
    </p:custDataLst>
  </p:cSld>
  <p:clrMapOvr>
    <a:masterClrMapping/>
  </p:clrMapOvr>
  <p:transition advTm="39062">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3"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6"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sp>
        <p:nvSpPr>
          <p:cNvPr id="31" name="Rectangle 30"/>
          <p:cNvSpPr/>
          <p:nvPr/>
        </p:nvSpPr>
        <p:spPr>
          <a:xfrm>
            <a:off x="5410200" y="2057400"/>
            <a:ext cx="12954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
        <p:nvSpPr>
          <p:cNvPr id="18"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 name="Picture 7"/>
          <p:cNvPicPr>
            <a:picLocks noChangeAspect="1" noChangeArrowheads="1"/>
          </p:cNvPicPr>
          <p:nvPr/>
        </p:nvPicPr>
        <p:blipFill>
          <a:blip r:embed="rId5" cstate="print">
            <a:lum bright="20000" contrast="-40000"/>
          </a:blip>
          <a:srcRect/>
          <a:stretch>
            <a:fillRect/>
          </a:stretch>
        </p:blipFill>
        <p:spPr bwMode="auto">
          <a:xfrm>
            <a:off x="6705600" y="3695700"/>
            <a:ext cx="666750" cy="704850"/>
          </a:xfrm>
          <a:prstGeom prst="rect">
            <a:avLst/>
          </a:prstGeom>
          <a:noFill/>
        </p:spPr>
      </p:pic>
      <p:sp>
        <p:nvSpPr>
          <p:cNvPr id="22" name="Text Box 4"/>
          <p:cNvSpPr txBox="1">
            <a:spLocks noChangeArrowheads="1"/>
          </p:cNvSpPr>
          <p:nvPr/>
        </p:nvSpPr>
        <p:spPr bwMode="auto">
          <a:xfrm>
            <a:off x="6553200" y="31242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19" name="TextBox 18"/>
          <p:cNvSpPr txBox="1"/>
          <p:nvPr/>
        </p:nvSpPr>
        <p:spPr>
          <a:xfrm>
            <a:off x="7162800" y="2076271"/>
            <a:ext cx="1371600" cy="1200329"/>
          </a:xfrm>
          <a:prstGeom prst="rect">
            <a:avLst/>
          </a:prstGeom>
          <a:noFill/>
        </p:spPr>
        <p:txBody>
          <a:bodyPr wrap="square" rtlCol="0">
            <a:spAutoFit/>
          </a:bodyPr>
          <a:lstStyle/>
          <a:p>
            <a:pPr algn="ctr"/>
            <a:r>
              <a:rPr lang="en-US" sz="3600" b="1" i="1" dirty="0" smtClean="0"/>
              <a:t>Needs</a:t>
            </a:r>
          </a:p>
          <a:p>
            <a:pPr algn="ctr"/>
            <a:r>
              <a:rPr lang="en-US" sz="3600" b="1" i="1" dirty="0" smtClean="0"/>
              <a:t>Met</a:t>
            </a:r>
            <a:endParaRPr lang="en-US" sz="3600" b="1" i="1" dirty="0"/>
          </a:p>
        </p:txBody>
      </p:sp>
    </p:spTree>
  </p:cSld>
  <p:clrMapOvr>
    <a:masterClrMapping/>
  </p:clrMapOvr>
  <p:transition advTm="6578"/>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 name="Rectangle 30"/>
          <p:cNvSpPr/>
          <p:nvPr/>
        </p:nvSpPr>
        <p:spPr>
          <a:xfrm>
            <a:off x="5410200" y="2057400"/>
            <a:ext cx="1295400" cy="213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7"/>
          <p:cNvPicPr>
            <a:picLocks noChangeAspect="1" noChangeArrowheads="1"/>
          </p:cNvPicPr>
          <p:nvPr/>
        </p:nvPicPr>
        <p:blipFill>
          <a:blip r:embed="rId5" cstate="print">
            <a:lum bright="20000" contrast="-40000"/>
          </a:blip>
          <a:srcRect/>
          <a:stretch>
            <a:fillRect/>
          </a:stretch>
        </p:blipFill>
        <p:spPr bwMode="auto">
          <a:xfrm>
            <a:off x="1219200" y="3733800"/>
            <a:ext cx="666750" cy="704850"/>
          </a:xfrm>
          <a:prstGeom prst="rect">
            <a:avLst/>
          </a:prstGeom>
          <a:noFill/>
        </p:spPr>
      </p:pic>
      <p:pic>
        <p:nvPicPr>
          <p:cNvPr id="20" name="Picture 8"/>
          <p:cNvPicPr>
            <a:picLocks noChangeAspect="1" noChangeArrowheads="1"/>
          </p:cNvPicPr>
          <p:nvPr/>
        </p:nvPicPr>
        <p:blipFill>
          <a:blip r:embed="rId5" cstate="print">
            <a:lum bright="20000" contrast="-40000"/>
          </a:blip>
          <a:srcRect/>
          <a:stretch>
            <a:fillRect/>
          </a:stretch>
        </p:blipFill>
        <p:spPr bwMode="auto">
          <a:xfrm>
            <a:off x="6705600" y="3714750"/>
            <a:ext cx="666750" cy="704850"/>
          </a:xfrm>
          <a:prstGeom prst="rect">
            <a:avLst/>
          </a:prstGeom>
          <a:noFill/>
        </p:spPr>
      </p:pic>
      <p:sp>
        <p:nvSpPr>
          <p:cNvPr id="21" name="Text Box 4"/>
          <p:cNvSpPr txBox="1">
            <a:spLocks noChangeArrowheads="1"/>
          </p:cNvSpPr>
          <p:nvPr/>
        </p:nvSpPr>
        <p:spPr bwMode="auto">
          <a:xfrm>
            <a:off x="1066800" y="31623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22" name="Text Box 5"/>
          <p:cNvSpPr txBox="1">
            <a:spLocks noChangeArrowheads="1"/>
          </p:cNvSpPr>
          <p:nvPr/>
        </p:nvSpPr>
        <p:spPr bwMode="auto">
          <a:xfrm>
            <a:off x="6400800" y="3162300"/>
            <a:ext cx="16002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7" name="Picture 2"/>
          <p:cNvPicPr>
            <a:picLocks noChangeAspect="1" noChangeArrowheads="1"/>
          </p:cNvPicPr>
          <p:nvPr/>
        </p:nvPicPr>
        <p:blipFill>
          <a:blip r:embed="rId6" cstate="print">
            <a:lum bright="14000" contrast="-70000"/>
          </a:blip>
          <a:srcRect/>
          <a:stretch>
            <a:fillRect/>
          </a:stretch>
        </p:blipFill>
        <p:spPr bwMode="auto">
          <a:xfrm>
            <a:off x="2705100" y="4495800"/>
            <a:ext cx="3390900" cy="647700"/>
          </a:xfrm>
          <a:prstGeom prst="rect">
            <a:avLst/>
          </a:prstGeom>
          <a:noFill/>
        </p:spPr>
      </p:pic>
      <p:sp>
        <p:nvSpPr>
          <p:cNvPr id="18" name="Text Box 3"/>
          <p:cNvSpPr txBox="1">
            <a:spLocks noChangeArrowheads="1"/>
          </p:cNvSpPr>
          <p:nvPr/>
        </p:nvSpPr>
        <p:spPr bwMode="auto">
          <a:xfrm>
            <a:off x="3009900" y="3810000"/>
            <a:ext cx="2781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Professionals</a:t>
            </a:r>
            <a:endParaRPr kumimoji="0" lang="en-US" sz="2400" b="0" i="0" u="none" strike="noStrike" cap="none" normalizeH="0" baseline="0" dirty="0" smtClean="0">
              <a:ln>
                <a:noFill/>
              </a:ln>
              <a:solidFill>
                <a:schemeClr val="tx1"/>
              </a:solidFill>
              <a:effectLst/>
              <a:latin typeface="Arial" pitchFamily="34" charset="0"/>
            </a:endParaRPr>
          </a:p>
        </p:txBody>
      </p:sp>
      <p:sp>
        <p:nvSpPr>
          <p:cNvPr id="23" name="TextBox 22"/>
          <p:cNvSpPr txBox="1"/>
          <p:nvPr/>
        </p:nvSpPr>
        <p:spPr>
          <a:xfrm>
            <a:off x="1219200" y="4960203"/>
            <a:ext cx="685800"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smtClean="0"/>
              <a:t>MDDO</a:t>
            </a:r>
            <a:endParaRPr lang="en-US" sz="2400" dirty="0"/>
          </a:p>
        </p:txBody>
      </p:sp>
      <p:sp>
        <p:nvSpPr>
          <p:cNvPr id="24" name="TextBox 23"/>
          <p:cNvSpPr txBox="1"/>
          <p:nvPr/>
        </p:nvSpPr>
        <p:spPr>
          <a:xfrm>
            <a:off x="1905000" y="4960203"/>
            <a:ext cx="609600"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smtClean="0"/>
              <a:t>PA NP</a:t>
            </a:r>
            <a:endParaRPr lang="en-US" sz="2400" dirty="0"/>
          </a:p>
        </p:txBody>
      </p:sp>
      <p:sp>
        <p:nvSpPr>
          <p:cNvPr id="25" name="TextBox 24"/>
          <p:cNvSpPr txBox="1"/>
          <p:nvPr/>
        </p:nvSpPr>
        <p:spPr>
          <a:xfrm>
            <a:off x="3886200" y="4960203"/>
            <a:ext cx="914400"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smtClean="0"/>
              <a:t>Social Work</a:t>
            </a:r>
            <a:endParaRPr lang="en-US" sz="2400" dirty="0"/>
          </a:p>
        </p:txBody>
      </p:sp>
      <p:sp>
        <p:nvSpPr>
          <p:cNvPr id="26" name="TextBox 25"/>
          <p:cNvSpPr txBox="1"/>
          <p:nvPr/>
        </p:nvSpPr>
        <p:spPr>
          <a:xfrm>
            <a:off x="2514600" y="4960203"/>
            <a:ext cx="685800"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smtClean="0"/>
              <a:t>RN LPN</a:t>
            </a:r>
            <a:endParaRPr lang="en-US" sz="2400" dirty="0"/>
          </a:p>
        </p:txBody>
      </p:sp>
      <p:sp>
        <p:nvSpPr>
          <p:cNvPr id="27" name="TextBox 26"/>
          <p:cNvSpPr txBox="1"/>
          <p:nvPr/>
        </p:nvSpPr>
        <p:spPr>
          <a:xfrm>
            <a:off x="4800600" y="4960203"/>
            <a:ext cx="1503218"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smtClean="0"/>
              <a:t>Technician</a:t>
            </a:r>
          </a:p>
          <a:p>
            <a:pPr algn="ctr"/>
            <a:r>
              <a:rPr lang="en-US" sz="2400" dirty="0" smtClean="0"/>
              <a:t>Call/Web</a:t>
            </a:r>
            <a:endParaRPr lang="en-US" sz="2400" dirty="0"/>
          </a:p>
        </p:txBody>
      </p:sp>
      <p:sp>
        <p:nvSpPr>
          <p:cNvPr id="28" name="TextBox 27"/>
          <p:cNvSpPr txBox="1"/>
          <p:nvPr/>
        </p:nvSpPr>
        <p:spPr>
          <a:xfrm>
            <a:off x="6303818" y="4960203"/>
            <a:ext cx="1122218"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err="1" smtClean="0"/>
              <a:t>Pharm</a:t>
            </a:r>
            <a:r>
              <a:rPr lang="en-US" sz="2400" dirty="0" smtClean="0"/>
              <a:t> D</a:t>
            </a:r>
            <a:endParaRPr lang="en-US" sz="2400" dirty="0"/>
          </a:p>
        </p:txBody>
      </p:sp>
      <p:sp>
        <p:nvSpPr>
          <p:cNvPr id="29" name="TextBox 28"/>
          <p:cNvSpPr txBox="1"/>
          <p:nvPr/>
        </p:nvSpPr>
        <p:spPr>
          <a:xfrm>
            <a:off x="3200400" y="4960203"/>
            <a:ext cx="685800" cy="830997"/>
          </a:xfrm>
          <a:prstGeom prst="rect">
            <a:avLst/>
          </a:prstGeom>
          <a:solidFill>
            <a:schemeClr val="accent6">
              <a:lumMod val="20000"/>
              <a:lumOff val="80000"/>
            </a:schemeClr>
          </a:solidFill>
          <a:ln>
            <a:solidFill>
              <a:schemeClr val="accent1"/>
            </a:solidFill>
          </a:ln>
          <a:scene3d>
            <a:camera prst="orthographicFront"/>
            <a:lightRig rig="threePt" dir="t"/>
          </a:scene3d>
          <a:sp3d>
            <a:bevelT prst="relaxedInset"/>
          </a:sp3d>
        </p:spPr>
        <p:txBody>
          <a:bodyPr wrap="square" rtlCol="0">
            <a:spAutoFit/>
          </a:bodyPr>
          <a:lstStyle/>
          <a:p>
            <a:pPr algn="ctr"/>
            <a:r>
              <a:rPr lang="en-US" sz="2400" dirty="0" smtClean="0"/>
              <a:t>PSR MA</a:t>
            </a:r>
            <a:endParaRPr lang="en-US" sz="2400" dirty="0"/>
          </a:p>
        </p:txBody>
      </p:sp>
      <p:sp>
        <p:nvSpPr>
          <p:cNvPr id="32"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pic>
        <p:nvPicPr>
          <p:cNvPr id="30" name="Picture 29"/>
          <p:cNvPicPr>
            <a:picLocks noChangeAspect="1" noChangeArrowheads="1"/>
          </p:cNvPicPr>
          <p:nvPr/>
        </p:nvPicPr>
        <p:blipFill>
          <a:blip r:embed="rId7" cstate="print"/>
          <a:srcRect/>
          <a:stretch>
            <a:fillRect/>
          </a:stretch>
        </p:blipFill>
        <p:spPr bwMode="auto">
          <a:xfrm>
            <a:off x="76200" y="76200"/>
            <a:ext cx="1066800" cy="1219200"/>
          </a:xfrm>
          <a:prstGeom prst="rect">
            <a:avLst/>
          </a:prstGeom>
          <a:noFill/>
          <a:ln w="9525">
            <a:noFill/>
            <a:miter lim="800000"/>
            <a:headEnd/>
            <a:tailEnd/>
          </a:ln>
          <a:effectLst/>
        </p:spPr>
      </p:pic>
      <p:sp>
        <p:nvSpPr>
          <p:cNvPr id="33"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advTm="3195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up)">
                                      <p:cBhvr>
                                        <p:cTn id="19" dur="500"/>
                                        <p:tgtEl>
                                          <p:spTgt spid="2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6"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9" name="Picture 7"/>
          <p:cNvPicPr>
            <a:picLocks noChangeAspect="1" noChangeArrowheads="1"/>
          </p:cNvPicPr>
          <p:nvPr/>
        </p:nvPicPr>
        <p:blipFill>
          <a:blip r:embed="rId5" cstate="print">
            <a:lum bright="20000" contrast="-40000"/>
          </a:blip>
          <a:srcRect/>
          <a:stretch>
            <a:fillRect/>
          </a:stretch>
        </p:blipFill>
        <p:spPr bwMode="auto">
          <a:xfrm>
            <a:off x="1219200" y="3733800"/>
            <a:ext cx="666750" cy="704850"/>
          </a:xfrm>
          <a:prstGeom prst="rect">
            <a:avLst/>
          </a:prstGeom>
          <a:noFill/>
        </p:spPr>
      </p:pic>
      <p:pic>
        <p:nvPicPr>
          <p:cNvPr id="20" name="Picture 8"/>
          <p:cNvPicPr>
            <a:picLocks noChangeAspect="1" noChangeArrowheads="1"/>
          </p:cNvPicPr>
          <p:nvPr/>
        </p:nvPicPr>
        <p:blipFill>
          <a:blip r:embed="rId5" cstate="print">
            <a:lum bright="20000" contrast="-40000"/>
          </a:blip>
          <a:srcRect/>
          <a:stretch>
            <a:fillRect/>
          </a:stretch>
        </p:blipFill>
        <p:spPr bwMode="auto">
          <a:xfrm>
            <a:off x="6705600" y="3714750"/>
            <a:ext cx="666750" cy="704850"/>
          </a:xfrm>
          <a:prstGeom prst="rect">
            <a:avLst/>
          </a:prstGeom>
          <a:noFill/>
        </p:spPr>
      </p:pic>
      <p:sp>
        <p:nvSpPr>
          <p:cNvPr id="21" name="Text Box 4"/>
          <p:cNvSpPr txBox="1">
            <a:spLocks noChangeArrowheads="1"/>
          </p:cNvSpPr>
          <p:nvPr/>
        </p:nvSpPr>
        <p:spPr bwMode="auto">
          <a:xfrm>
            <a:off x="1066800" y="31623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22" name="Text Box 5"/>
          <p:cNvSpPr txBox="1">
            <a:spLocks noChangeArrowheads="1"/>
          </p:cNvSpPr>
          <p:nvPr/>
        </p:nvSpPr>
        <p:spPr bwMode="auto">
          <a:xfrm>
            <a:off x="6400800" y="3162300"/>
            <a:ext cx="16002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7" name="Picture 2"/>
          <p:cNvPicPr>
            <a:picLocks noChangeAspect="1" noChangeArrowheads="1"/>
          </p:cNvPicPr>
          <p:nvPr/>
        </p:nvPicPr>
        <p:blipFill>
          <a:blip r:embed="rId6" cstate="print">
            <a:lum bright="14000" contrast="-70000"/>
          </a:blip>
          <a:srcRect/>
          <a:stretch>
            <a:fillRect/>
          </a:stretch>
        </p:blipFill>
        <p:spPr bwMode="auto">
          <a:xfrm>
            <a:off x="2705100" y="4495800"/>
            <a:ext cx="3390900" cy="647700"/>
          </a:xfrm>
          <a:prstGeom prst="rect">
            <a:avLst/>
          </a:prstGeom>
          <a:noFill/>
        </p:spPr>
      </p:pic>
      <p:sp>
        <p:nvSpPr>
          <p:cNvPr id="18" name="Text Box 3"/>
          <p:cNvSpPr txBox="1">
            <a:spLocks noChangeArrowheads="1"/>
          </p:cNvSpPr>
          <p:nvPr/>
        </p:nvSpPr>
        <p:spPr bwMode="auto">
          <a:xfrm>
            <a:off x="3009900" y="3810000"/>
            <a:ext cx="2781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Professionals</a:t>
            </a:r>
            <a:endParaRPr kumimoji="0" lang="en-US" sz="2400" b="0" i="0" u="none" strike="noStrike" cap="none" normalizeH="0" baseline="0" dirty="0" smtClean="0">
              <a:ln>
                <a:noFill/>
              </a:ln>
              <a:solidFill>
                <a:schemeClr val="tx1"/>
              </a:solidFill>
              <a:effectLst/>
              <a:latin typeface="Arial" pitchFamily="34" charset="0"/>
            </a:endParaRPr>
          </a:p>
        </p:txBody>
      </p:sp>
      <p:sp>
        <p:nvSpPr>
          <p:cNvPr id="23" name="AutoShape 9"/>
          <p:cNvSpPr>
            <a:spLocks noChangeArrowheads="1"/>
          </p:cNvSpPr>
          <p:nvPr/>
        </p:nvSpPr>
        <p:spPr bwMode="auto">
          <a:xfrm>
            <a:off x="365125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AutoShape 10"/>
          <p:cNvSpPr>
            <a:spLocks noChangeArrowheads="1"/>
          </p:cNvSpPr>
          <p:nvPr/>
        </p:nvSpPr>
        <p:spPr bwMode="auto">
          <a:xfrm>
            <a:off x="45847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11"/>
          <p:cNvSpPr>
            <a:spLocks noChangeArrowheads="1"/>
          </p:cNvSpPr>
          <p:nvPr/>
        </p:nvSpPr>
        <p:spPr bwMode="auto">
          <a:xfrm>
            <a:off x="26416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6" name="Picture 12"/>
          <p:cNvPicPr>
            <a:picLocks noChangeAspect="1" noChangeArrowheads="1"/>
          </p:cNvPicPr>
          <p:nvPr/>
        </p:nvPicPr>
        <p:blipFill>
          <a:blip r:embed="rId7" cstate="print">
            <a:lum bright="20000" contrast="-40000"/>
          </a:blip>
          <a:srcRect/>
          <a:stretch>
            <a:fillRect/>
          </a:stretch>
        </p:blipFill>
        <p:spPr bwMode="auto">
          <a:xfrm>
            <a:off x="6280356" y="3200400"/>
            <a:ext cx="228600" cy="114300"/>
          </a:xfrm>
          <a:prstGeom prst="rect">
            <a:avLst/>
          </a:prstGeom>
          <a:noFill/>
        </p:spPr>
      </p:pic>
      <p:pic>
        <p:nvPicPr>
          <p:cNvPr id="27" name="Picture 13"/>
          <p:cNvPicPr>
            <a:picLocks noChangeAspect="1" noChangeArrowheads="1"/>
          </p:cNvPicPr>
          <p:nvPr/>
        </p:nvPicPr>
        <p:blipFill>
          <a:blip r:embed="rId7" cstate="print">
            <a:lum bright="20000" contrast="-40000"/>
          </a:blip>
          <a:srcRect/>
          <a:stretch>
            <a:fillRect/>
          </a:stretch>
        </p:blipFill>
        <p:spPr bwMode="auto">
          <a:xfrm>
            <a:off x="6280356" y="2819400"/>
            <a:ext cx="228600" cy="114300"/>
          </a:xfrm>
          <a:prstGeom prst="rect">
            <a:avLst/>
          </a:prstGeom>
          <a:noFill/>
        </p:spPr>
      </p:pic>
      <p:pic>
        <p:nvPicPr>
          <p:cNvPr id="28" name="Picture 14"/>
          <p:cNvPicPr>
            <a:picLocks noChangeAspect="1" noChangeArrowheads="1"/>
          </p:cNvPicPr>
          <p:nvPr/>
        </p:nvPicPr>
        <p:blipFill>
          <a:blip r:embed="rId7" cstate="print">
            <a:lum bright="20000" contrast="-40000"/>
          </a:blip>
          <a:srcRect/>
          <a:stretch>
            <a:fillRect/>
          </a:stretch>
        </p:blipFill>
        <p:spPr bwMode="auto">
          <a:xfrm>
            <a:off x="6280356" y="2400300"/>
            <a:ext cx="228600" cy="114300"/>
          </a:xfrm>
          <a:prstGeom prst="rect">
            <a:avLst/>
          </a:prstGeom>
          <a:noFill/>
        </p:spPr>
      </p:pic>
      <p:pic>
        <p:nvPicPr>
          <p:cNvPr id="29" name="Picture 17"/>
          <p:cNvPicPr>
            <a:picLocks noChangeAspect="1" noChangeArrowheads="1"/>
          </p:cNvPicPr>
          <p:nvPr/>
        </p:nvPicPr>
        <p:blipFill>
          <a:blip r:embed="rId7" cstate="print">
            <a:lum bright="20000" contrast="-40000"/>
          </a:blip>
          <a:srcRect/>
          <a:stretch>
            <a:fillRect/>
          </a:stretch>
        </p:blipFill>
        <p:spPr bwMode="auto">
          <a:xfrm>
            <a:off x="5257800" y="3168650"/>
            <a:ext cx="228600" cy="114300"/>
          </a:xfrm>
          <a:prstGeom prst="rect">
            <a:avLst/>
          </a:prstGeom>
          <a:noFill/>
        </p:spPr>
      </p:pic>
      <p:pic>
        <p:nvPicPr>
          <p:cNvPr id="30" name="Picture 16"/>
          <p:cNvPicPr>
            <a:picLocks noChangeAspect="1" noChangeArrowheads="1"/>
          </p:cNvPicPr>
          <p:nvPr/>
        </p:nvPicPr>
        <p:blipFill>
          <a:blip r:embed="rId7" cstate="print">
            <a:lum bright="20000" contrast="-40000"/>
          </a:blip>
          <a:srcRect/>
          <a:stretch>
            <a:fillRect/>
          </a:stretch>
        </p:blipFill>
        <p:spPr bwMode="auto">
          <a:xfrm>
            <a:off x="4318000" y="3168650"/>
            <a:ext cx="228600" cy="114300"/>
          </a:xfrm>
          <a:prstGeom prst="rect">
            <a:avLst/>
          </a:prstGeom>
          <a:noFill/>
        </p:spPr>
      </p:pic>
      <p:pic>
        <p:nvPicPr>
          <p:cNvPr id="32" name="Picture 15"/>
          <p:cNvPicPr>
            <a:picLocks noChangeAspect="1" noChangeArrowheads="1"/>
          </p:cNvPicPr>
          <p:nvPr/>
        </p:nvPicPr>
        <p:blipFill>
          <a:blip r:embed="rId7" cstate="print">
            <a:lum bright="20000" contrast="-40000"/>
          </a:blip>
          <a:srcRect/>
          <a:stretch>
            <a:fillRect/>
          </a:stretch>
        </p:blipFill>
        <p:spPr bwMode="auto">
          <a:xfrm>
            <a:off x="3314700" y="3168650"/>
            <a:ext cx="228600" cy="114300"/>
          </a:xfrm>
          <a:prstGeom prst="rect">
            <a:avLst/>
          </a:prstGeom>
          <a:noFill/>
        </p:spPr>
      </p:pic>
      <p:sp>
        <p:nvSpPr>
          <p:cNvPr id="33" name="Text Box 18"/>
          <p:cNvSpPr txBox="1">
            <a:spLocks noChangeArrowheads="1"/>
          </p:cNvSpPr>
          <p:nvPr/>
        </p:nvSpPr>
        <p:spPr bwMode="auto">
          <a:xfrm>
            <a:off x="3314700" y="2362200"/>
            <a:ext cx="2171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Processes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34" name="Picture 33"/>
          <p:cNvPicPr>
            <a:picLocks noChangeAspect="1" noChangeArrowheads="1"/>
          </p:cNvPicPr>
          <p:nvPr/>
        </p:nvPicPr>
        <p:blipFill>
          <a:blip r:embed="rId8" cstate="print"/>
          <a:srcRect/>
          <a:stretch>
            <a:fillRect/>
          </a:stretch>
        </p:blipFill>
        <p:spPr bwMode="auto">
          <a:xfrm>
            <a:off x="76200" y="76200"/>
            <a:ext cx="1066800" cy="1219200"/>
          </a:xfrm>
          <a:prstGeom prst="rect">
            <a:avLst/>
          </a:prstGeom>
          <a:noFill/>
          <a:ln w="9525">
            <a:noFill/>
            <a:miter lim="800000"/>
            <a:headEnd/>
            <a:tailEnd/>
          </a:ln>
          <a:effectLst/>
        </p:spPr>
      </p:pic>
      <p:sp>
        <p:nvSpPr>
          <p:cNvPr id="35"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1" name="Rectangle 30"/>
          <p:cNvSpPr/>
          <p:nvPr/>
        </p:nvSpPr>
        <p:spPr>
          <a:xfrm>
            <a:off x="5486400" y="2057400"/>
            <a:ext cx="9906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7593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xit"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7"/>
          <p:cNvPicPr>
            <a:picLocks noChangeAspect="1" noChangeArrowheads="1"/>
          </p:cNvPicPr>
          <p:nvPr/>
        </p:nvPicPr>
        <p:blipFill>
          <a:blip r:embed="rId5" cstate="print">
            <a:lum bright="20000" contrast="-40000"/>
          </a:blip>
          <a:srcRect/>
          <a:stretch>
            <a:fillRect/>
          </a:stretch>
        </p:blipFill>
        <p:spPr bwMode="auto">
          <a:xfrm>
            <a:off x="1219200" y="3733800"/>
            <a:ext cx="666750" cy="704850"/>
          </a:xfrm>
          <a:prstGeom prst="rect">
            <a:avLst/>
          </a:prstGeom>
          <a:noFill/>
        </p:spPr>
      </p:pic>
      <p:pic>
        <p:nvPicPr>
          <p:cNvPr id="20" name="Picture 8"/>
          <p:cNvPicPr>
            <a:picLocks noChangeAspect="1" noChangeArrowheads="1"/>
          </p:cNvPicPr>
          <p:nvPr/>
        </p:nvPicPr>
        <p:blipFill>
          <a:blip r:embed="rId5" cstate="print">
            <a:lum bright="20000" contrast="-40000"/>
          </a:blip>
          <a:srcRect/>
          <a:stretch>
            <a:fillRect/>
          </a:stretch>
        </p:blipFill>
        <p:spPr bwMode="auto">
          <a:xfrm>
            <a:off x="6705600" y="3714750"/>
            <a:ext cx="666750" cy="704850"/>
          </a:xfrm>
          <a:prstGeom prst="rect">
            <a:avLst/>
          </a:prstGeom>
          <a:noFill/>
        </p:spPr>
      </p:pic>
      <p:sp>
        <p:nvSpPr>
          <p:cNvPr id="21" name="Text Box 4"/>
          <p:cNvSpPr txBox="1">
            <a:spLocks noChangeArrowheads="1"/>
          </p:cNvSpPr>
          <p:nvPr/>
        </p:nvSpPr>
        <p:spPr bwMode="auto">
          <a:xfrm>
            <a:off x="1066800" y="31623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22" name="Text Box 5"/>
          <p:cNvSpPr txBox="1">
            <a:spLocks noChangeArrowheads="1"/>
          </p:cNvSpPr>
          <p:nvPr/>
        </p:nvSpPr>
        <p:spPr bwMode="auto">
          <a:xfrm>
            <a:off x="6400800" y="3162300"/>
            <a:ext cx="16002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7" name="Picture 2"/>
          <p:cNvPicPr>
            <a:picLocks noChangeAspect="1" noChangeArrowheads="1"/>
          </p:cNvPicPr>
          <p:nvPr/>
        </p:nvPicPr>
        <p:blipFill>
          <a:blip r:embed="rId6" cstate="print">
            <a:lum bright="14000" contrast="-70000"/>
          </a:blip>
          <a:srcRect/>
          <a:stretch>
            <a:fillRect/>
          </a:stretch>
        </p:blipFill>
        <p:spPr bwMode="auto">
          <a:xfrm>
            <a:off x="2705100" y="4495800"/>
            <a:ext cx="3390900" cy="647700"/>
          </a:xfrm>
          <a:prstGeom prst="rect">
            <a:avLst/>
          </a:prstGeom>
          <a:noFill/>
        </p:spPr>
      </p:pic>
      <p:sp>
        <p:nvSpPr>
          <p:cNvPr id="18" name="Text Box 3"/>
          <p:cNvSpPr txBox="1">
            <a:spLocks noChangeArrowheads="1"/>
          </p:cNvSpPr>
          <p:nvPr/>
        </p:nvSpPr>
        <p:spPr bwMode="auto">
          <a:xfrm>
            <a:off x="3009900" y="3810000"/>
            <a:ext cx="2781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Professionals</a:t>
            </a:r>
            <a:endParaRPr kumimoji="0" lang="en-US" sz="2400" b="0" i="0" u="none" strike="noStrike" cap="none" normalizeH="0" baseline="0" dirty="0" smtClean="0">
              <a:ln>
                <a:noFill/>
              </a:ln>
              <a:solidFill>
                <a:schemeClr val="tx1"/>
              </a:solidFill>
              <a:effectLst/>
              <a:latin typeface="Arial" pitchFamily="34" charset="0"/>
            </a:endParaRPr>
          </a:p>
        </p:txBody>
      </p:sp>
      <p:sp>
        <p:nvSpPr>
          <p:cNvPr id="23" name="AutoShape 9"/>
          <p:cNvSpPr>
            <a:spLocks noChangeArrowheads="1"/>
          </p:cNvSpPr>
          <p:nvPr/>
        </p:nvSpPr>
        <p:spPr bwMode="auto">
          <a:xfrm>
            <a:off x="365125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AutoShape 10"/>
          <p:cNvSpPr>
            <a:spLocks noChangeArrowheads="1"/>
          </p:cNvSpPr>
          <p:nvPr/>
        </p:nvSpPr>
        <p:spPr bwMode="auto">
          <a:xfrm>
            <a:off x="45847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11"/>
          <p:cNvSpPr>
            <a:spLocks noChangeArrowheads="1"/>
          </p:cNvSpPr>
          <p:nvPr/>
        </p:nvSpPr>
        <p:spPr bwMode="auto">
          <a:xfrm>
            <a:off x="26416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17"/>
          <p:cNvPicPr>
            <a:picLocks noChangeAspect="1" noChangeArrowheads="1"/>
          </p:cNvPicPr>
          <p:nvPr/>
        </p:nvPicPr>
        <p:blipFill>
          <a:blip r:embed="rId7" cstate="print">
            <a:lum bright="20000" contrast="-40000"/>
          </a:blip>
          <a:srcRect/>
          <a:stretch>
            <a:fillRect/>
          </a:stretch>
        </p:blipFill>
        <p:spPr bwMode="auto">
          <a:xfrm>
            <a:off x="5257800" y="3168650"/>
            <a:ext cx="228600" cy="114300"/>
          </a:xfrm>
          <a:prstGeom prst="rect">
            <a:avLst/>
          </a:prstGeom>
          <a:noFill/>
        </p:spPr>
      </p:pic>
      <p:pic>
        <p:nvPicPr>
          <p:cNvPr id="30" name="Picture 16"/>
          <p:cNvPicPr>
            <a:picLocks noChangeAspect="1" noChangeArrowheads="1"/>
          </p:cNvPicPr>
          <p:nvPr/>
        </p:nvPicPr>
        <p:blipFill>
          <a:blip r:embed="rId7" cstate="print">
            <a:lum bright="20000" contrast="-40000"/>
          </a:blip>
          <a:srcRect/>
          <a:stretch>
            <a:fillRect/>
          </a:stretch>
        </p:blipFill>
        <p:spPr bwMode="auto">
          <a:xfrm>
            <a:off x="4318000" y="3168650"/>
            <a:ext cx="228600" cy="114300"/>
          </a:xfrm>
          <a:prstGeom prst="rect">
            <a:avLst/>
          </a:prstGeom>
          <a:noFill/>
        </p:spPr>
      </p:pic>
      <p:pic>
        <p:nvPicPr>
          <p:cNvPr id="32" name="Picture 15"/>
          <p:cNvPicPr>
            <a:picLocks noChangeAspect="1" noChangeArrowheads="1"/>
          </p:cNvPicPr>
          <p:nvPr/>
        </p:nvPicPr>
        <p:blipFill>
          <a:blip r:embed="rId7" cstate="print">
            <a:lum bright="20000" contrast="-40000"/>
          </a:blip>
          <a:srcRect/>
          <a:stretch>
            <a:fillRect/>
          </a:stretch>
        </p:blipFill>
        <p:spPr bwMode="auto">
          <a:xfrm>
            <a:off x="3314700" y="3168650"/>
            <a:ext cx="228600" cy="114300"/>
          </a:xfrm>
          <a:prstGeom prst="rect">
            <a:avLst/>
          </a:prstGeom>
          <a:noFill/>
        </p:spPr>
      </p:pic>
      <p:sp>
        <p:nvSpPr>
          <p:cNvPr id="33" name="Text Box 18"/>
          <p:cNvSpPr txBox="1">
            <a:spLocks noChangeArrowheads="1"/>
          </p:cNvSpPr>
          <p:nvPr/>
        </p:nvSpPr>
        <p:spPr bwMode="auto">
          <a:xfrm>
            <a:off x="3314700" y="2362200"/>
            <a:ext cx="2171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Processes</a:t>
            </a:r>
            <a:endParaRPr kumimoji="0" lang="en-US" sz="2400" b="0" i="0" u="none" strike="noStrike" cap="none" normalizeH="0" baseline="0" dirty="0" smtClean="0">
              <a:ln>
                <a:noFill/>
              </a:ln>
              <a:solidFill>
                <a:schemeClr val="tx1"/>
              </a:solidFill>
              <a:effectLst/>
              <a:latin typeface="Arial" pitchFamily="34" charset="0"/>
            </a:endParaRPr>
          </a:p>
        </p:txBody>
      </p:sp>
      <p:sp>
        <p:nvSpPr>
          <p:cNvPr id="34" name="Line Callout 2 (Accent Bar) 33"/>
          <p:cNvSpPr/>
          <p:nvPr/>
        </p:nvSpPr>
        <p:spPr>
          <a:xfrm>
            <a:off x="1447800" y="5486400"/>
            <a:ext cx="1828800" cy="990600"/>
          </a:xfrm>
          <a:prstGeom prst="accentCallout2">
            <a:avLst>
              <a:gd name="adj1" fmla="val 884"/>
              <a:gd name="adj2" fmla="val -8333"/>
              <a:gd name="adj3" fmla="val -2094"/>
              <a:gd name="adj4" fmla="val -6990"/>
              <a:gd name="adj5" fmla="val -226953"/>
              <a:gd name="adj6" fmla="val 87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Registration &amp;</a:t>
            </a:r>
          </a:p>
          <a:p>
            <a:pPr algn="ctr"/>
            <a:r>
              <a:rPr lang="en-US" dirty="0" smtClean="0">
                <a:solidFill>
                  <a:schemeClr val="bg1"/>
                </a:solidFill>
              </a:rPr>
              <a:t>Orientation to Practice</a:t>
            </a:r>
            <a:endParaRPr lang="en-US" dirty="0">
              <a:solidFill>
                <a:schemeClr val="bg1"/>
              </a:solidFill>
            </a:endParaRPr>
          </a:p>
        </p:txBody>
      </p:sp>
      <p:sp>
        <p:nvSpPr>
          <p:cNvPr id="35" name="Line Callout 2 (Accent Bar) 34"/>
          <p:cNvSpPr/>
          <p:nvPr/>
        </p:nvSpPr>
        <p:spPr>
          <a:xfrm>
            <a:off x="3581400" y="5486400"/>
            <a:ext cx="1600200" cy="990600"/>
          </a:xfrm>
          <a:prstGeom prst="accentCallout2">
            <a:avLst>
              <a:gd name="adj1" fmla="val 884"/>
              <a:gd name="adj2" fmla="val -8333"/>
              <a:gd name="adj3" fmla="val -2094"/>
              <a:gd name="adj4" fmla="val -6990"/>
              <a:gd name="adj5" fmla="val -226954"/>
              <a:gd name="adj6" fmla="val 26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Rooming, Screening  &amp; Reconciliation </a:t>
            </a:r>
            <a:endParaRPr lang="en-US" dirty="0">
              <a:solidFill>
                <a:schemeClr val="bg1"/>
              </a:solidFill>
            </a:endParaRPr>
          </a:p>
        </p:txBody>
      </p:sp>
      <p:sp>
        <p:nvSpPr>
          <p:cNvPr id="36" name="Line Callout 2 (Accent Bar) 35"/>
          <p:cNvSpPr/>
          <p:nvPr/>
        </p:nvSpPr>
        <p:spPr>
          <a:xfrm>
            <a:off x="5562600" y="5486400"/>
            <a:ext cx="1600200" cy="990600"/>
          </a:xfrm>
          <a:prstGeom prst="accentCallout2">
            <a:avLst>
              <a:gd name="adj1" fmla="val 884"/>
              <a:gd name="adj2" fmla="val -8333"/>
              <a:gd name="adj3" fmla="val -2094"/>
              <a:gd name="adj4" fmla="val -6990"/>
              <a:gd name="adj5" fmla="val -229932"/>
              <a:gd name="adj6" fmla="val -39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Diagnosis &amp; Treatment Plan</a:t>
            </a:r>
            <a:endParaRPr lang="en-US" dirty="0">
              <a:solidFill>
                <a:schemeClr val="bg1"/>
              </a:solidFill>
            </a:endParaRPr>
          </a:p>
        </p:txBody>
      </p:sp>
      <p:pic>
        <p:nvPicPr>
          <p:cNvPr id="42" name="Picture 12"/>
          <p:cNvPicPr>
            <a:picLocks noChangeAspect="1" noChangeArrowheads="1"/>
          </p:cNvPicPr>
          <p:nvPr/>
        </p:nvPicPr>
        <p:blipFill>
          <a:blip r:embed="rId7" cstate="print">
            <a:lum bright="20000" contrast="-40000"/>
          </a:blip>
          <a:srcRect/>
          <a:stretch>
            <a:fillRect/>
          </a:stretch>
        </p:blipFill>
        <p:spPr bwMode="auto">
          <a:xfrm>
            <a:off x="6280356" y="3200400"/>
            <a:ext cx="228600" cy="114300"/>
          </a:xfrm>
          <a:prstGeom prst="rect">
            <a:avLst/>
          </a:prstGeom>
          <a:noFill/>
        </p:spPr>
      </p:pic>
      <p:pic>
        <p:nvPicPr>
          <p:cNvPr id="43" name="Picture 13"/>
          <p:cNvPicPr>
            <a:picLocks noChangeAspect="1" noChangeArrowheads="1"/>
          </p:cNvPicPr>
          <p:nvPr/>
        </p:nvPicPr>
        <p:blipFill>
          <a:blip r:embed="rId7" cstate="print">
            <a:lum bright="20000" contrast="-40000"/>
          </a:blip>
          <a:srcRect/>
          <a:stretch>
            <a:fillRect/>
          </a:stretch>
        </p:blipFill>
        <p:spPr bwMode="auto">
          <a:xfrm>
            <a:off x="6280356" y="2819400"/>
            <a:ext cx="228600" cy="114300"/>
          </a:xfrm>
          <a:prstGeom prst="rect">
            <a:avLst/>
          </a:prstGeom>
          <a:noFill/>
        </p:spPr>
      </p:pic>
      <p:pic>
        <p:nvPicPr>
          <p:cNvPr id="44" name="Picture 14"/>
          <p:cNvPicPr>
            <a:picLocks noChangeAspect="1" noChangeArrowheads="1"/>
          </p:cNvPicPr>
          <p:nvPr/>
        </p:nvPicPr>
        <p:blipFill>
          <a:blip r:embed="rId7" cstate="print">
            <a:lum bright="20000" contrast="-40000"/>
          </a:blip>
          <a:srcRect/>
          <a:stretch>
            <a:fillRect/>
          </a:stretch>
        </p:blipFill>
        <p:spPr bwMode="auto">
          <a:xfrm>
            <a:off x="6280356" y="2400300"/>
            <a:ext cx="228600" cy="114300"/>
          </a:xfrm>
          <a:prstGeom prst="rect">
            <a:avLst/>
          </a:prstGeom>
          <a:noFill/>
        </p:spPr>
      </p:pic>
      <p:pic>
        <p:nvPicPr>
          <p:cNvPr id="45" name="Picture 44"/>
          <p:cNvPicPr>
            <a:picLocks noChangeAspect="1" noChangeArrowheads="1"/>
          </p:cNvPicPr>
          <p:nvPr/>
        </p:nvPicPr>
        <p:blipFill>
          <a:blip r:embed="rId8" cstate="print"/>
          <a:srcRect/>
          <a:stretch>
            <a:fillRect/>
          </a:stretch>
        </p:blipFill>
        <p:spPr bwMode="auto">
          <a:xfrm>
            <a:off x="76200" y="76200"/>
            <a:ext cx="1066800" cy="1219200"/>
          </a:xfrm>
          <a:prstGeom prst="rect">
            <a:avLst/>
          </a:prstGeom>
          <a:noFill/>
          <a:ln w="9525">
            <a:noFill/>
            <a:miter lim="800000"/>
            <a:headEnd/>
            <a:tailEnd/>
          </a:ln>
          <a:effectLst/>
        </p:spPr>
      </p:pic>
      <p:sp>
        <p:nvSpPr>
          <p:cNvPr id="46"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advTm="5389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5" name="Rectangle 29"/>
          <p:cNvSpPr>
            <a:spLocks noChangeArrowheads="1"/>
          </p:cNvSpPr>
          <p:nvPr/>
        </p:nvSpPr>
        <p:spPr bwMode="auto">
          <a:xfrm>
            <a:off x="0" y="609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 name="Picture 7"/>
          <p:cNvPicPr>
            <a:picLocks noChangeAspect="1" noChangeArrowheads="1"/>
          </p:cNvPicPr>
          <p:nvPr/>
        </p:nvPicPr>
        <p:blipFill>
          <a:blip r:embed="rId5" cstate="print">
            <a:lum bright="20000" contrast="-40000"/>
          </a:blip>
          <a:srcRect/>
          <a:stretch>
            <a:fillRect/>
          </a:stretch>
        </p:blipFill>
        <p:spPr bwMode="auto">
          <a:xfrm>
            <a:off x="1219200" y="3733800"/>
            <a:ext cx="666750" cy="704850"/>
          </a:xfrm>
          <a:prstGeom prst="rect">
            <a:avLst/>
          </a:prstGeom>
          <a:noFill/>
        </p:spPr>
      </p:pic>
      <p:pic>
        <p:nvPicPr>
          <p:cNvPr id="20" name="Picture 8"/>
          <p:cNvPicPr>
            <a:picLocks noChangeAspect="1" noChangeArrowheads="1"/>
          </p:cNvPicPr>
          <p:nvPr/>
        </p:nvPicPr>
        <p:blipFill>
          <a:blip r:embed="rId5" cstate="print">
            <a:lum bright="20000" contrast="-40000"/>
          </a:blip>
          <a:srcRect/>
          <a:stretch>
            <a:fillRect/>
          </a:stretch>
        </p:blipFill>
        <p:spPr bwMode="auto">
          <a:xfrm>
            <a:off x="6705600" y="3714750"/>
            <a:ext cx="666750" cy="704850"/>
          </a:xfrm>
          <a:prstGeom prst="rect">
            <a:avLst/>
          </a:prstGeom>
          <a:noFill/>
        </p:spPr>
      </p:pic>
      <p:sp>
        <p:nvSpPr>
          <p:cNvPr id="21" name="Text Box 4"/>
          <p:cNvSpPr txBox="1">
            <a:spLocks noChangeArrowheads="1"/>
          </p:cNvSpPr>
          <p:nvPr/>
        </p:nvSpPr>
        <p:spPr bwMode="auto">
          <a:xfrm>
            <a:off x="1066800" y="31623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22" name="Text Box 5"/>
          <p:cNvSpPr txBox="1">
            <a:spLocks noChangeArrowheads="1"/>
          </p:cNvSpPr>
          <p:nvPr/>
        </p:nvSpPr>
        <p:spPr bwMode="auto">
          <a:xfrm>
            <a:off x="6400800" y="3162300"/>
            <a:ext cx="16002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7" name="Picture 2"/>
          <p:cNvPicPr>
            <a:picLocks noChangeAspect="1" noChangeArrowheads="1"/>
          </p:cNvPicPr>
          <p:nvPr/>
        </p:nvPicPr>
        <p:blipFill>
          <a:blip r:embed="rId6" cstate="print">
            <a:lum bright="14000" contrast="-70000"/>
          </a:blip>
          <a:srcRect/>
          <a:stretch>
            <a:fillRect/>
          </a:stretch>
        </p:blipFill>
        <p:spPr bwMode="auto">
          <a:xfrm>
            <a:off x="2705100" y="4495800"/>
            <a:ext cx="3390900" cy="647700"/>
          </a:xfrm>
          <a:prstGeom prst="rect">
            <a:avLst/>
          </a:prstGeom>
          <a:noFill/>
        </p:spPr>
      </p:pic>
      <p:sp>
        <p:nvSpPr>
          <p:cNvPr id="18" name="Text Box 3"/>
          <p:cNvSpPr txBox="1">
            <a:spLocks noChangeArrowheads="1"/>
          </p:cNvSpPr>
          <p:nvPr/>
        </p:nvSpPr>
        <p:spPr bwMode="auto">
          <a:xfrm>
            <a:off x="3009900" y="3810000"/>
            <a:ext cx="2781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Professionals</a:t>
            </a:r>
            <a:endParaRPr kumimoji="0" lang="en-US" sz="2400" b="0" i="0" u="none" strike="noStrike" cap="none" normalizeH="0" baseline="0" dirty="0" smtClean="0">
              <a:ln>
                <a:noFill/>
              </a:ln>
              <a:solidFill>
                <a:schemeClr val="tx1"/>
              </a:solidFill>
              <a:effectLst/>
              <a:latin typeface="Arial" pitchFamily="34" charset="0"/>
            </a:endParaRPr>
          </a:p>
        </p:txBody>
      </p:sp>
      <p:sp>
        <p:nvSpPr>
          <p:cNvPr id="23" name="AutoShape 9"/>
          <p:cNvSpPr>
            <a:spLocks noChangeArrowheads="1"/>
          </p:cNvSpPr>
          <p:nvPr/>
        </p:nvSpPr>
        <p:spPr bwMode="auto">
          <a:xfrm>
            <a:off x="365125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AutoShape 10"/>
          <p:cNvSpPr>
            <a:spLocks noChangeArrowheads="1"/>
          </p:cNvSpPr>
          <p:nvPr/>
        </p:nvSpPr>
        <p:spPr bwMode="auto">
          <a:xfrm>
            <a:off x="45847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11"/>
          <p:cNvSpPr>
            <a:spLocks noChangeArrowheads="1"/>
          </p:cNvSpPr>
          <p:nvPr/>
        </p:nvSpPr>
        <p:spPr bwMode="auto">
          <a:xfrm>
            <a:off x="26416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9" name="Picture 17"/>
          <p:cNvPicPr>
            <a:picLocks noChangeAspect="1" noChangeArrowheads="1"/>
          </p:cNvPicPr>
          <p:nvPr/>
        </p:nvPicPr>
        <p:blipFill>
          <a:blip r:embed="rId7" cstate="print">
            <a:lum bright="20000" contrast="-40000"/>
          </a:blip>
          <a:srcRect/>
          <a:stretch>
            <a:fillRect/>
          </a:stretch>
        </p:blipFill>
        <p:spPr bwMode="auto">
          <a:xfrm>
            <a:off x="5257800" y="3168650"/>
            <a:ext cx="228600" cy="114300"/>
          </a:xfrm>
          <a:prstGeom prst="rect">
            <a:avLst/>
          </a:prstGeom>
          <a:noFill/>
        </p:spPr>
      </p:pic>
      <p:pic>
        <p:nvPicPr>
          <p:cNvPr id="30" name="Picture 16"/>
          <p:cNvPicPr>
            <a:picLocks noChangeAspect="1" noChangeArrowheads="1"/>
          </p:cNvPicPr>
          <p:nvPr/>
        </p:nvPicPr>
        <p:blipFill>
          <a:blip r:embed="rId7" cstate="print">
            <a:lum bright="20000" contrast="-40000"/>
          </a:blip>
          <a:srcRect/>
          <a:stretch>
            <a:fillRect/>
          </a:stretch>
        </p:blipFill>
        <p:spPr bwMode="auto">
          <a:xfrm>
            <a:off x="4318000" y="3168650"/>
            <a:ext cx="228600" cy="114300"/>
          </a:xfrm>
          <a:prstGeom prst="rect">
            <a:avLst/>
          </a:prstGeom>
          <a:noFill/>
        </p:spPr>
      </p:pic>
      <p:pic>
        <p:nvPicPr>
          <p:cNvPr id="32" name="Picture 15"/>
          <p:cNvPicPr>
            <a:picLocks noChangeAspect="1" noChangeArrowheads="1"/>
          </p:cNvPicPr>
          <p:nvPr/>
        </p:nvPicPr>
        <p:blipFill>
          <a:blip r:embed="rId7" cstate="print">
            <a:lum bright="20000" contrast="-40000"/>
          </a:blip>
          <a:srcRect/>
          <a:stretch>
            <a:fillRect/>
          </a:stretch>
        </p:blipFill>
        <p:spPr bwMode="auto">
          <a:xfrm>
            <a:off x="3314700" y="3168650"/>
            <a:ext cx="228600" cy="114300"/>
          </a:xfrm>
          <a:prstGeom prst="rect">
            <a:avLst/>
          </a:prstGeom>
          <a:noFill/>
        </p:spPr>
      </p:pic>
      <p:sp>
        <p:nvSpPr>
          <p:cNvPr id="33" name="Text Box 18"/>
          <p:cNvSpPr txBox="1">
            <a:spLocks noChangeArrowheads="1"/>
          </p:cNvSpPr>
          <p:nvPr/>
        </p:nvSpPr>
        <p:spPr bwMode="auto">
          <a:xfrm>
            <a:off x="3314700" y="2362200"/>
            <a:ext cx="2171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Processes</a:t>
            </a:r>
            <a:endParaRPr kumimoji="0" lang="en-US" sz="2400" b="0" i="0" u="none" strike="noStrike" cap="none" normalizeH="0" baseline="0" dirty="0" smtClean="0">
              <a:ln>
                <a:noFill/>
              </a:ln>
              <a:solidFill>
                <a:schemeClr val="tx1"/>
              </a:solidFill>
              <a:effectLst/>
              <a:latin typeface="Arial" pitchFamily="34" charset="0"/>
            </a:endParaRPr>
          </a:p>
        </p:txBody>
      </p:sp>
      <p:sp>
        <p:nvSpPr>
          <p:cNvPr id="34" name="Line Callout 2 (Accent Bar) 33"/>
          <p:cNvSpPr/>
          <p:nvPr/>
        </p:nvSpPr>
        <p:spPr>
          <a:xfrm>
            <a:off x="1447800" y="5486400"/>
            <a:ext cx="1828800" cy="990600"/>
          </a:xfrm>
          <a:prstGeom prst="accentCallout2">
            <a:avLst>
              <a:gd name="adj1" fmla="val 884"/>
              <a:gd name="adj2" fmla="val -8333"/>
              <a:gd name="adj3" fmla="val -2094"/>
              <a:gd name="adj4" fmla="val -6990"/>
              <a:gd name="adj5" fmla="val -226953"/>
              <a:gd name="adj6" fmla="val 872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Registration &amp;</a:t>
            </a:r>
          </a:p>
          <a:p>
            <a:pPr algn="ctr"/>
            <a:r>
              <a:rPr lang="en-US" dirty="0" smtClean="0">
                <a:solidFill>
                  <a:schemeClr val="bg1"/>
                </a:solidFill>
              </a:rPr>
              <a:t>Orientation to Practice</a:t>
            </a:r>
            <a:endParaRPr lang="en-US" dirty="0">
              <a:solidFill>
                <a:schemeClr val="bg1"/>
              </a:solidFill>
            </a:endParaRPr>
          </a:p>
        </p:txBody>
      </p:sp>
      <p:sp>
        <p:nvSpPr>
          <p:cNvPr id="35" name="Line Callout 2 (Accent Bar) 34"/>
          <p:cNvSpPr/>
          <p:nvPr/>
        </p:nvSpPr>
        <p:spPr>
          <a:xfrm>
            <a:off x="3581400" y="5486400"/>
            <a:ext cx="1600200" cy="990600"/>
          </a:xfrm>
          <a:prstGeom prst="accentCallout2">
            <a:avLst>
              <a:gd name="adj1" fmla="val 884"/>
              <a:gd name="adj2" fmla="val -8333"/>
              <a:gd name="adj3" fmla="val -2094"/>
              <a:gd name="adj4" fmla="val -6990"/>
              <a:gd name="adj5" fmla="val -226954"/>
              <a:gd name="adj6" fmla="val 26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Rooming, Screening  &amp; Reconciliation </a:t>
            </a:r>
            <a:endParaRPr lang="en-US" dirty="0">
              <a:solidFill>
                <a:schemeClr val="bg1"/>
              </a:solidFill>
            </a:endParaRPr>
          </a:p>
        </p:txBody>
      </p:sp>
      <p:sp>
        <p:nvSpPr>
          <p:cNvPr id="36" name="Line Callout 2 (Accent Bar) 35"/>
          <p:cNvSpPr/>
          <p:nvPr/>
        </p:nvSpPr>
        <p:spPr>
          <a:xfrm>
            <a:off x="5562600" y="5486400"/>
            <a:ext cx="1600200" cy="990600"/>
          </a:xfrm>
          <a:prstGeom prst="accentCallout2">
            <a:avLst>
              <a:gd name="adj1" fmla="val 884"/>
              <a:gd name="adj2" fmla="val -8333"/>
              <a:gd name="adj3" fmla="val -2094"/>
              <a:gd name="adj4" fmla="val -6990"/>
              <a:gd name="adj5" fmla="val -229932"/>
              <a:gd name="adj6" fmla="val -394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Diagnosis &amp; Treatment Plan</a:t>
            </a:r>
            <a:endParaRPr lang="en-US" dirty="0">
              <a:solidFill>
                <a:schemeClr val="bg1"/>
              </a:solidFill>
            </a:endParaRPr>
          </a:p>
        </p:txBody>
      </p:sp>
      <p:sp>
        <p:nvSpPr>
          <p:cNvPr id="37" name="Line Callout 2 (Accent Bar) 36"/>
          <p:cNvSpPr/>
          <p:nvPr/>
        </p:nvSpPr>
        <p:spPr>
          <a:xfrm>
            <a:off x="7467600" y="1600200"/>
            <a:ext cx="1447800" cy="914400"/>
          </a:xfrm>
          <a:prstGeom prst="accentCallout2">
            <a:avLst>
              <a:gd name="adj1" fmla="val 18750"/>
              <a:gd name="adj2" fmla="val -8333"/>
              <a:gd name="adj3" fmla="val 18750"/>
              <a:gd name="adj4" fmla="val -16667"/>
              <a:gd name="adj5" fmla="val 91532"/>
              <a:gd name="adj6" fmla="val -986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Prevention Care</a:t>
            </a:r>
            <a:endParaRPr lang="en-US" dirty="0"/>
          </a:p>
        </p:txBody>
      </p:sp>
      <p:sp>
        <p:nvSpPr>
          <p:cNvPr id="38" name="Line Callout 2 (Accent Bar) 37"/>
          <p:cNvSpPr/>
          <p:nvPr/>
        </p:nvSpPr>
        <p:spPr>
          <a:xfrm>
            <a:off x="7467600" y="2667000"/>
            <a:ext cx="1447800" cy="914400"/>
          </a:xfrm>
          <a:prstGeom prst="accentCallout2">
            <a:avLst>
              <a:gd name="adj1" fmla="val 18750"/>
              <a:gd name="adj2" fmla="val -8333"/>
              <a:gd name="adj3" fmla="val 18750"/>
              <a:gd name="adj4" fmla="val -16667"/>
              <a:gd name="adj5" fmla="val 25403"/>
              <a:gd name="adj6" fmla="val -100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Acute New Illness Care</a:t>
            </a:r>
            <a:endParaRPr lang="en-US" dirty="0"/>
          </a:p>
        </p:txBody>
      </p:sp>
      <p:sp>
        <p:nvSpPr>
          <p:cNvPr id="39" name="Line Callout 2 (Accent Bar) 38"/>
          <p:cNvSpPr/>
          <p:nvPr/>
        </p:nvSpPr>
        <p:spPr>
          <a:xfrm>
            <a:off x="7467600" y="3733800"/>
            <a:ext cx="1447800" cy="914400"/>
          </a:xfrm>
          <a:prstGeom prst="accentCallout2">
            <a:avLst>
              <a:gd name="adj1" fmla="val 18750"/>
              <a:gd name="adj2" fmla="val -8333"/>
              <a:gd name="adj3" fmla="val 18750"/>
              <a:gd name="adj4" fmla="val -16667"/>
              <a:gd name="adj5" fmla="val -48791"/>
              <a:gd name="adj6" fmla="val -100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Chronic Care Management</a:t>
            </a:r>
            <a:endParaRPr lang="en-US" dirty="0"/>
          </a:p>
        </p:txBody>
      </p:sp>
      <p:sp>
        <p:nvSpPr>
          <p:cNvPr id="40" name="Line Callout 2 (Accent Bar) 39"/>
          <p:cNvSpPr/>
          <p:nvPr/>
        </p:nvSpPr>
        <p:spPr>
          <a:xfrm>
            <a:off x="7467600" y="4800600"/>
            <a:ext cx="1447800" cy="914400"/>
          </a:xfrm>
          <a:prstGeom prst="accentCallout2">
            <a:avLst>
              <a:gd name="adj1" fmla="val 18750"/>
              <a:gd name="adj2" fmla="val -8333"/>
              <a:gd name="adj3" fmla="val 18750"/>
              <a:gd name="adj4" fmla="val -16667"/>
              <a:gd name="adj5" fmla="val -126210"/>
              <a:gd name="adj6" fmla="val -10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High Risk Coordination</a:t>
            </a:r>
            <a:endParaRPr lang="en-US" dirty="0"/>
          </a:p>
        </p:txBody>
      </p:sp>
      <p:pic>
        <p:nvPicPr>
          <p:cNvPr id="42" name="Picture 12"/>
          <p:cNvPicPr>
            <a:picLocks noChangeAspect="1" noChangeArrowheads="1"/>
          </p:cNvPicPr>
          <p:nvPr/>
        </p:nvPicPr>
        <p:blipFill>
          <a:blip r:embed="rId7" cstate="print">
            <a:lum bright="20000" contrast="-40000"/>
          </a:blip>
          <a:srcRect/>
          <a:stretch>
            <a:fillRect/>
          </a:stretch>
        </p:blipFill>
        <p:spPr bwMode="auto">
          <a:xfrm>
            <a:off x="6280356" y="3200400"/>
            <a:ext cx="228600" cy="114300"/>
          </a:xfrm>
          <a:prstGeom prst="rect">
            <a:avLst/>
          </a:prstGeom>
          <a:noFill/>
        </p:spPr>
      </p:pic>
      <p:pic>
        <p:nvPicPr>
          <p:cNvPr id="43" name="Picture 13"/>
          <p:cNvPicPr>
            <a:picLocks noChangeAspect="1" noChangeArrowheads="1"/>
          </p:cNvPicPr>
          <p:nvPr/>
        </p:nvPicPr>
        <p:blipFill>
          <a:blip r:embed="rId7" cstate="print">
            <a:lum bright="20000" contrast="-40000"/>
          </a:blip>
          <a:srcRect/>
          <a:stretch>
            <a:fillRect/>
          </a:stretch>
        </p:blipFill>
        <p:spPr bwMode="auto">
          <a:xfrm>
            <a:off x="6280356" y="2819400"/>
            <a:ext cx="228600" cy="114300"/>
          </a:xfrm>
          <a:prstGeom prst="rect">
            <a:avLst/>
          </a:prstGeom>
          <a:noFill/>
        </p:spPr>
      </p:pic>
      <p:pic>
        <p:nvPicPr>
          <p:cNvPr id="44" name="Picture 14"/>
          <p:cNvPicPr>
            <a:picLocks noChangeAspect="1" noChangeArrowheads="1"/>
          </p:cNvPicPr>
          <p:nvPr/>
        </p:nvPicPr>
        <p:blipFill>
          <a:blip r:embed="rId7" cstate="print">
            <a:lum bright="20000" contrast="-40000"/>
          </a:blip>
          <a:srcRect/>
          <a:stretch>
            <a:fillRect/>
          </a:stretch>
        </p:blipFill>
        <p:spPr bwMode="auto">
          <a:xfrm>
            <a:off x="6280356" y="2400300"/>
            <a:ext cx="228600" cy="114300"/>
          </a:xfrm>
          <a:prstGeom prst="rect">
            <a:avLst/>
          </a:prstGeom>
          <a:noFill/>
        </p:spPr>
      </p:pic>
      <p:pic>
        <p:nvPicPr>
          <p:cNvPr id="45" name="Picture 44"/>
          <p:cNvPicPr>
            <a:picLocks noChangeAspect="1" noChangeArrowheads="1"/>
          </p:cNvPicPr>
          <p:nvPr/>
        </p:nvPicPr>
        <p:blipFill>
          <a:blip r:embed="rId8" cstate="print"/>
          <a:srcRect/>
          <a:stretch>
            <a:fillRect/>
          </a:stretch>
        </p:blipFill>
        <p:spPr bwMode="auto">
          <a:xfrm>
            <a:off x="76200" y="76200"/>
            <a:ext cx="1066800" cy="1219200"/>
          </a:xfrm>
          <a:prstGeom prst="rect">
            <a:avLst/>
          </a:prstGeom>
          <a:noFill/>
          <a:ln w="9525">
            <a:noFill/>
            <a:miter lim="800000"/>
            <a:headEnd/>
            <a:tailEnd/>
          </a:ln>
          <a:effectLst/>
        </p:spPr>
      </p:pic>
      <p:sp>
        <p:nvSpPr>
          <p:cNvPr id="46"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ustDataLst>
      <p:tags r:id="rId1"/>
    </p:custDataLst>
  </p:cSld>
  <p:clrMapOvr>
    <a:masterClrMapping/>
  </p:clrMapOvr>
  <p:transition advTm="677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left)">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5" name="Picture 19"/>
          <p:cNvPicPr>
            <a:picLocks noChangeAspect="1" noChangeArrowheads="1"/>
          </p:cNvPicPr>
          <p:nvPr/>
        </p:nvPicPr>
        <p:blipFill>
          <a:blip r:embed="rId4" cstate="print">
            <a:lum bright="20000" contrast="-40000"/>
          </a:blip>
          <a:srcRect/>
          <a:stretch>
            <a:fillRect/>
          </a:stretch>
        </p:blipFill>
        <p:spPr bwMode="auto">
          <a:xfrm>
            <a:off x="1524000" y="1447800"/>
            <a:ext cx="5556250" cy="3962400"/>
          </a:xfrm>
          <a:prstGeom prst="rect">
            <a:avLst/>
          </a:prstGeom>
          <a:noFill/>
        </p:spPr>
      </p:pic>
      <p:sp>
        <p:nvSpPr>
          <p:cNvPr id="24596" name="Text Box 20"/>
          <p:cNvSpPr txBox="1">
            <a:spLocks noChangeArrowheads="1"/>
          </p:cNvSpPr>
          <p:nvPr/>
        </p:nvSpPr>
        <p:spPr bwMode="auto">
          <a:xfrm>
            <a:off x="3048000" y="1600200"/>
            <a:ext cx="2514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Purpose</a:t>
            </a:r>
            <a:endParaRPr kumimoji="0" lang="en-US" sz="2400" b="0" i="0" u="none" strike="noStrike" cap="none" normalizeH="0" baseline="0" dirty="0" smtClean="0">
              <a:ln>
                <a:noFill/>
              </a:ln>
              <a:solidFill>
                <a:schemeClr val="tx1"/>
              </a:solidFill>
              <a:effectLst/>
              <a:latin typeface="Arial" pitchFamily="34" charset="0"/>
            </a:endParaRPr>
          </a:p>
        </p:txBody>
      </p:sp>
      <p:sp>
        <p:nvSpPr>
          <p:cNvPr id="24598" name="Rectangle 2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599" name="Rectangle 23"/>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1" name="Rectangle 25"/>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2" name="Rectangle 26"/>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04" name="Rectangle 28"/>
          <p:cNvSpPr>
            <a:spLocks noChangeArrowheads="1"/>
          </p:cNvSpPr>
          <p:nvPr/>
        </p:nvSpPr>
        <p:spPr bwMode="auto">
          <a:xfrm>
            <a:off x="0" y="609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4615" name="Rectangle 3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616" name="Rectangle 40"/>
          <p:cNvSpPr>
            <a:spLocks noChangeArrowheads="1"/>
          </p:cNvSpPr>
          <p:nvPr/>
        </p:nvSpPr>
        <p:spPr bwMode="auto">
          <a:xfrm>
            <a:off x="4267200" y="6246911"/>
            <a:ext cx="2743200" cy="306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www.clinicalmicrosystem.org</a:t>
            </a:r>
            <a:endParaRPr kumimoji="0" lang="en-US" sz="1800" b="0" i="0" u="none" strike="noStrike" cap="none" normalizeH="0" baseline="0" dirty="0" smtClean="0">
              <a:ln>
                <a:noFill/>
              </a:ln>
              <a:solidFill>
                <a:schemeClr val="tx1"/>
              </a:solidFill>
              <a:effectLst/>
              <a:latin typeface="Arial" pitchFamily="34" charset="0"/>
            </a:endParaRPr>
          </a:p>
        </p:txBody>
      </p:sp>
      <p:pic>
        <p:nvPicPr>
          <p:cNvPr id="19" name="Picture 7"/>
          <p:cNvPicPr>
            <a:picLocks noChangeAspect="1" noChangeArrowheads="1"/>
          </p:cNvPicPr>
          <p:nvPr/>
        </p:nvPicPr>
        <p:blipFill>
          <a:blip r:embed="rId5" cstate="print">
            <a:lum bright="20000" contrast="-40000"/>
          </a:blip>
          <a:srcRect/>
          <a:stretch>
            <a:fillRect/>
          </a:stretch>
        </p:blipFill>
        <p:spPr bwMode="auto">
          <a:xfrm>
            <a:off x="1219200" y="3733800"/>
            <a:ext cx="666750" cy="704850"/>
          </a:xfrm>
          <a:prstGeom prst="rect">
            <a:avLst/>
          </a:prstGeom>
          <a:noFill/>
        </p:spPr>
      </p:pic>
      <p:pic>
        <p:nvPicPr>
          <p:cNvPr id="20" name="Picture 8"/>
          <p:cNvPicPr>
            <a:picLocks noChangeAspect="1" noChangeArrowheads="1"/>
          </p:cNvPicPr>
          <p:nvPr/>
        </p:nvPicPr>
        <p:blipFill>
          <a:blip r:embed="rId5" cstate="print">
            <a:lum bright="20000" contrast="-40000"/>
          </a:blip>
          <a:srcRect/>
          <a:stretch>
            <a:fillRect/>
          </a:stretch>
        </p:blipFill>
        <p:spPr bwMode="auto">
          <a:xfrm>
            <a:off x="6705600" y="3714750"/>
            <a:ext cx="666750" cy="704850"/>
          </a:xfrm>
          <a:prstGeom prst="rect">
            <a:avLst/>
          </a:prstGeom>
          <a:noFill/>
        </p:spPr>
      </p:pic>
      <p:sp>
        <p:nvSpPr>
          <p:cNvPr id="21" name="Text Box 4"/>
          <p:cNvSpPr txBox="1">
            <a:spLocks noChangeArrowheads="1"/>
          </p:cNvSpPr>
          <p:nvPr/>
        </p:nvSpPr>
        <p:spPr bwMode="auto">
          <a:xfrm>
            <a:off x="1066800" y="3162300"/>
            <a:ext cx="1600200"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sp>
        <p:nvSpPr>
          <p:cNvPr id="22" name="Text Box 5"/>
          <p:cNvSpPr txBox="1">
            <a:spLocks noChangeArrowheads="1"/>
          </p:cNvSpPr>
          <p:nvPr/>
        </p:nvSpPr>
        <p:spPr bwMode="auto">
          <a:xfrm>
            <a:off x="6400800" y="3162300"/>
            <a:ext cx="16002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Patients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17" name="Picture 2"/>
          <p:cNvPicPr>
            <a:picLocks noChangeAspect="1" noChangeArrowheads="1"/>
          </p:cNvPicPr>
          <p:nvPr/>
        </p:nvPicPr>
        <p:blipFill>
          <a:blip r:embed="rId6" cstate="print">
            <a:lum bright="14000" contrast="-70000"/>
          </a:blip>
          <a:srcRect/>
          <a:stretch>
            <a:fillRect/>
          </a:stretch>
        </p:blipFill>
        <p:spPr bwMode="auto">
          <a:xfrm>
            <a:off x="2705100" y="4495800"/>
            <a:ext cx="3390900" cy="647700"/>
          </a:xfrm>
          <a:prstGeom prst="rect">
            <a:avLst/>
          </a:prstGeom>
          <a:noFill/>
        </p:spPr>
      </p:pic>
      <p:sp>
        <p:nvSpPr>
          <p:cNvPr id="18" name="Text Box 3"/>
          <p:cNvSpPr txBox="1">
            <a:spLocks noChangeArrowheads="1"/>
          </p:cNvSpPr>
          <p:nvPr/>
        </p:nvSpPr>
        <p:spPr bwMode="auto">
          <a:xfrm>
            <a:off x="3009900" y="3810000"/>
            <a:ext cx="27813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Professionals</a:t>
            </a:r>
            <a:endParaRPr kumimoji="0" lang="en-US" sz="2400" b="0" i="0" u="none" strike="noStrike" cap="none" normalizeH="0" baseline="0" dirty="0" smtClean="0">
              <a:ln>
                <a:noFill/>
              </a:ln>
              <a:solidFill>
                <a:schemeClr val="tx1"/>
              </a:solidFill>
              <a:effectLst/>
              <a:latin typeface="Arial" pitchFamily="34" charset="0"/>
            </a:endParaRPr>
          </a:p>
        </p:txBody>
      </p:sp>
      <p:sp>
        <p:nvSpPr>
          <p:cNvPr id="23" name="AutoShape 9"/>
          <p:cNvSpPr>
            <a:spLocks noChangeArrowheads="1"/>
          </p:cNvSpPr>
          <p:nvPr/>
        </p:nvSpPr>
        <p:spPr bwMode="auto">
          <a:xfrm>
            <a:off x="365125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AutoShape 10"/>
          <p:cNvSpPr>
            <a:spLocks noChangeArrowheads="1"/>
          </p:cNvSpPr>
          <p:nvPr/>
        </p:nvSpPr>
        <p:spPr bwMode="auto">
          <a:xfrm>
            <a:off x="45847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AutoShape 11"/>
          <p:cNvSpPr>
            <a:spLocks noChangeArrowheads="1"/>
          </p:cNvSpPr>
          <p:nvPr/>
        </p:nvSpPr>
        <p:spPr bwMode="auto">
          <a:xfrm>
            <a:off x="2641600" y="2990850"/>
            <a:ext cx="685800" cy="457200"/>
          </a:xfrm>
          <a:prstGeom prst="roundRect">
            <a:avLst>
              <a:gd name="adj" fmla="val 16667"/>
            </a:avLst>
          </a:prstGeom>
          <a:solidFill>
            <a:srgbClr val="FFCC99"/>
          </a:solidFill>
          <a:ln w="9525">
            <a:solidFill>
              <a:srgbClr val="9933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6" name="Picture 12"/>
          <p:cNvPicPr>
            <a:picLocks noChangeAspect="1" noChangeArrowheads="1"/>
          </p:cNvPicPr>
          <p:nvPr/>
        </p:nvPicPr>
        <p:blipFill>
          <a:blip r:embed="rId7" cstate="print">
            <a:lum bright="20000" contrast="-40000"/>
          </a:blip>
          <a:srcRect/>
          <a:stretch>
            <a:fillRect/>
          </a:stretch>
        </p:blipFill>
        <p:spPr bwMode="auto">
          <a:xfrm>
            <a:off x="6324600" y="3200400"/>
            <a:ext cx="228600" cy="114300"/>
          </a:xfrm>
          <a:prstGeom prst="rect">
            <a:avLst/>
          </a:prstGeom>
          <a:noFill/>
        </p:spPr>
      </p:pic>
      <p:pic>
        <p:nvPicPr>
          <p:cNvPr id="27" name="Picture 13"/>
          <p:cNvPicPr>
            <a:picLocks noChangeAspect="1" noChangeArrowheads="1"/>
          </p:cNvPicPr>
          <p:nvPr/>
        </p:nvPicPr>
        <p:blipFill>
          <a:blip r:embed="rId7" cstate="print">
            <a:lum bright="20000" contrast="-40000"/>
          </a:blip>
          <a:srcRect/>
          <a:stretch>
            <a:fillRect/>
          </a:stretch>
        </p:blipFill>
        <p:spPr bwMode="auto">
          <a:xfrm>
            <a:off x="6324600" y="2819400"/>
            <a:ext cx="228600" cy="114300"/>
          </a:xfrm>
          <a:prstGeom prst="rect">
            <a:avLst/>
          </a:prstGeom>
          <a:noFill/>
        </p:spPr>
      </p:pic>
      <p:pic>
        <p:nvPicPr>
          <p:cNvPr id="28" name="Picture 14"/>
          <p:cNvPicPr>
            <a:picLocks noChangeAspect="1" noChangeArrowheads="1"/>
          </p:cNvPicPr>
          <p:nvPr/>
        </p:nvPicPr>
        <p:blipFill>
          <a:blip r:embed="rId7" cstate="print">
            <a:lum bright="20000" contrast="-40000"/>
          </a:blip>
          <a:srcRect/>
          <a:stretch>
            <a:fillRect/>
          </a:stretch>
        </p:blipFill>
        <p:spPr bwMode="auto">
          <a:xfrm>
            <a:off x="6324600" y="2400300"/>
            <a:ext cx="228600" cy="114300"/>
          </a:xfrm>
          <a:prstGeom prst="rect">
            <a:avLst/>
          </a:prstGeom>
          <a:noFill/>
        </p:spPr>
      </p:pic>
      <p:pic>
        <p:nvPicPr>
          <p:cNvPr id="29" name="Picture 17"/>
          <p:cNvPicPr>
            <a:picLocks noChangeAspect="1" noChangeArrowheads="1"/>
          </p:cNvPicPr>
          <p:nvPr/>
        </p:nvPicPr>
        <p:blipFill>
          <a:blip r:embed="rId7" cstate="print">
            <a:lum bright="20000" contrast="-40000"/>
          </a:blip>
          <a:srcRect/>
          <a:stretch>
            <a:fillRect/>
          </a:stretch>
        </p:blipFill>
        <p:spPr bwMode="auto">
          <a:xfrm>
            <a:off x="5257800" y="3168650"/>
            <a:ext cx="228600" cy="114300"/>
          </a:xfrm>
          <a:prstGeom prst="rect">
            <a:avLst/>
          </a:prstGeom>
          <a:noFill/>
        </p:spPr>
      </p:pic>
      <p:pic>
        <p:nvPicPr>
          <p:cNvPr id="30" name="Picture 16"/>
          <p:cNvPicPr>
            <a:picLocks noChangeAspect="1" noChangeArrowheads="1"/>
          </p:cNvPicPr>
          <p:nvPr/>
        </p:nvPicPr>
        <p:blipFill>
          <a:blip r:embed="rId7" cstate="print">
            <a:lum bright="20000" contrast="-40000"/>
          </a:blip>
          <a:srcRect/>
          <a:stretch>
            <a:fillRect/>
          </a:stretch>
        </p:blipFill>
        <p:spPr bwMode="auto">
          <a:xfrm>
            <a:off x="4318000" y="3168650"/>
            <a:ext cx="228600" cy="114300"/>
          </a:xfrm>
          <a:prstGeom prst="rect">
            <a:avLst/>
          </a:prstGeom>
          <a:noFill/>
        </p:spPr>
      </p:pic>
      <p:pic>
        <p:nvPicPr>
          <p:cNvPr id="32" name="Picture 15"/>
          <p:cNvPicPr>
            <a:picLocks noChangeAspect="1" noChangeArrowheads="1"/>
          </p:cNvPicPr>
          <p:nvPr/>
        </p:nvPicPr>
        <p:blipFill>
          <a:blip r:embed="rId7" cstate="print">
            <a:lum bright="20000" contrast="-40000"/>
          </a:blip>
          <a:srcRect/>
          <a:stretch>
            <a:fillRect/>
          </a:stretch>
        </p:blipFill>
        <p:spPr bwMode="auto">
          <a:xfrm>
            <a:off x="3314700" y="3168650"/>
            <a:ext cx="228600" cy="114300"/>
          </a:xfrm>
          <a:prstGeom prst="rect">
            <a:avLst/>
          </a:prstGeom>
          <a:noFill/>
        </p:spPr>
      </p:pic>
      <p:sp>
        <p:nvSpPr>
          <p:cNvPr id="33" name="Text Box 18"/>
          <p:cNvSpPr txBox="1">
            <a:spLocks noChangeArrowheads="1"/>
          </p:cNvSpPr>
          <p:nvPr/>
        </p:nvSpPr>
        <p:spPr bwMode="auto">
          <a:xfrm>
            <a:off x="3314700" y="2362200"/>
            <a:ext cx="2171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Processes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35" name="Picture 6"/>
          <p:cNvPicPr>
            <a:picLocks noChangeAspect="1" noChangeArrowheads="1"/>
          </p:cNvPicPr>
          <p:nvPr/>
        </p:nvPicPr>
        <p:blipFill>
          <a:blip r:embed="rId8" cstate="print">
            <a:lum bright="22000" contrast="-40000"/>
          </a:blip>
          <a:srcRect/>
          <a:stretch>
            <a:fillRect/>
          </a:stretch>
        </p:blipFill>
        <p:spPr bwMode="auto">
          <a:xfrm>
            <a:off x="304800" y="2743200"/>
            <a:ext cx="8382000" cy="1047750"/>
          </a:xfrm>
          <a:prstGeom prst="rect">
            <a:avLst/>
          </a:prstGeom>
          <a:noFill/>
        </p:spPr>
      </p:pic>
      <p:sp>
        <p:nvSpPr>
          <p:cNvPr id="36" name="Text Box 1"/>
          <p:cNvSpPr txBox="1">
            <a:spLocks noChangeArrowheads="1"/>
          </p:cNvSpPr>
          <p:nvPr/>
        </p:nvSpPr>
        <p:spPr bwMode="auto">
          <a:xfrm>
            <a:off x="5715000" y="55626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993300"/>
                </a:solidFill>
                <a:effectLst/>
                <a:latin typeface="Arial" pitchFamily="34" charset="0"/>
                <a:ea typeface="Times New Roman" pitchFamily="18" charset="0"/>
                <a:cs typeface="Arial" pitchFamily="34" charset="0"/>
              </a:rPr>
              <a:t>Patterns</a:t>
            </a:r>
            <a:endParaRPr kumimoji="0" lang="en-US" sz="2400" b="0" i="0" u="none" strike="noStrike" cap="none" normalizeH="0" baseline="0" dirty="0" smtClean="0">
              <a:ln>
                <a:noFill/>
              </a:ln>
              <a:solidFill>
                <a:schemeClr val="tx1"/>
              </a:solidFill>
              <a:effectLst/>
              <a:latin typeface="Arial" pitchFamily="34" charset="0"/>
            </a:endParaRPr>
          </a:p>
        </p:txBody>
      </p:sp>
      <p:pic>
        <p:nvPicPr>
          <p:cNvPr id="31" name="Picture 30"/>
          <p:cNvPicPr>
            <a:picLocks noChangeAspect="1" noChangeArrowheads="1"/>
          </p:cNvPicPr>
          <p:nvPr/>
        </p:nvPicPr>
        <p:blipFill>
          <a:blip r:embed="rId9" cstate="print"/>
          <a:srcRect/>
          <a:stretch>
            <a:fillRect/>
          </a:stretch>
        </p:blipFill>
        <p:spPr bwMode="auto">
          <a:xfrm>
            <a:off x="76200" y="76200"/>
            <a:ext cx="1066800" cy="1219200"/>
          </a:xfrm>
          <a:prstGeom prst="rect">
            <a:avLst/>
          </a:prstGeom>
          <a:noFill/>
          <a:ln w="9525">
            <a:noFill/>
            <a:miter lim="800000"/>
            <a:headEnd/>
            <a:tailEnd/>
          </a:ln>
          <a:effectLst/>
        </p:spPr>
      </p:pic>
      <p:sp>
        <p:nvSpPr>
          <p:cNvPr id="34" name="Rectangle 21"/>
          <p:cNvSpPr>
            <a:spLocks noChangeArrowheads="1"/>
          </p:cNvSpPr>
          <p:nvPr/>
        </p:nvSpPr>
        <p:spPr bwMode="auto">
          <a:xfrm>
            <a:off x="762000" y="1219200"/>
            <a:ext cx="7467600" cy="4876800"/>
          </a:xfrm>
          <a:prstGeom prst="rect">
            <a:avLst/>
          </a:prstGeom>
          <a:solidFill>
            <a:srgbClr val="CC6600">
              <a:alpha val="25000"/>
            </a:srgbClr>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Title 14"/>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Clinical Microsystem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8" name="TextBox 37"/>
          <p:cNvSpPr txBox="1"/>
          <p:nvPr/>
        </p:nvSpPr>
        <p:spPr>
          <a:xfrm>
            <a:off x="7620000" y="4038600"/>
            <a:ext cx="1219200" cy="923330"/>
          </a:xfrm>
          <a:prstGeom prst="rect">
            <a:avLst/>
          </a:prstGeom>
          <a:noFill/>
        </p:spPr>
        <p:txBody>
          <a:bodyPr wrap="square" rtlCol="0">
            <a:spAutoFit/>
          </a:bodyPr>
          <a:lstStyle/>
          <a:p>
            <a:pPr algn="ctr"/>
            <a:r>
              <a:rPr lang="en-US" b="1" i="1" dirty="0" smtClean="0"/>
              <a:t>Measures That Matter</a:t>
            </a:r>
            <a:endParaRPr lang="en-US" b="1" i="1" dirty="0"/>
          </a:p>
        </p:txBody>
      </p:sp>
    </p:spTree>
    <p:custDataLst>
      <p:tags r:id="rId1"/>
    </p:custDataLst>
  </p:cSld>
  <p:clrMapOvr>
    <a:masterClrMapping/>
  </p:clrMapOvr>
  <p:transition advTm="4601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53" name="Object 1"/>
          <p:cNvGraphicFramePr>
            <a:graphicFrameLocks noChangeAspect="1"/>
          </p:cNvGraphicFramePr>
          <p:nvPr/>
        </p:nvGraphicFramePr>
        <p:xfrm>
          <a:off x="838200" y="304800"/>
          <a:ext cx="7543800" cy="6172200"/>
        </p:xfrm>
        <a:graphic>
          <a:graphicData uri="http://schemas.openxmlformats.org/presentationml/2006/ole">
            <p:oleObj spid="_x0000_s263170" name="Slide" r:id="rId4" imgW="4570486" imgH="3427546" progId="PowerPoint.Slide.12">
              <p:embed/>
            </p:oleObj>
          </a:graphicData>
        </a:graphic>
      </p:graphicFrame>
      <p:pic>
        <p:nvPicPr>
          <p:cNvPr id="4" name="Picture 3"/>
          <p:cNvPicPr>
            <a:picLocks noChangeAspect="1" noChangeArrowheads="1"/>
          </p:cNvPicPr>
          <p:nvPr/>
        </p:nvPicPr>
        <p:blipFill>
          <a:blip r:embed="rId5" cstate="print"/>
          <a:srcRect/>
          <a:stretch>
            <a:fillRect/>
          </a:stretch>
        </p:blipFill>
        <p:spPr bwMode="auto">
          <a:xfrm>
            <a:off x="76200" y="76200"/>
            <a:ext cx="1066800" cy="1219200"/>
          </a:xfrm>
          <a:prstGeom prst="rect">
            <a:avLst/>
          </a:prstGeom>
          <a:noFill/>
          <a:ln w="9525">
            <a:noFill/>
            <a:miter lim="800000"/>
            <a:headEnd/>
            <a:tailEnd/>
          </a:ln>
          <a:effectLst/>
        </p:spPr>
      </p:pic>
    </p:spTree>
  </p:cSld>
  <p:clrMapOvr>
    <a:masterClrMapping/>
  </p:clrMapOvr>
  <p:transition advTm="42735">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401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2401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2195195" y="844862"/>
          <a:ext cx="1767205" cy="1212538"/>
        </p:xfrm>
        <a:graphic>
          <a:graphicData uri="http://schemas.openxmlformats.org/presentationml/2006/ole">
            <p:oleObj spid="_x0000_s491523" name="Slide" r:id="rId5" imgW="4570486" imgH="3427546" progId="PowerPoint.Slide.12">
              <p:embed/>
            </p:oleObj>
          </a:graphicData>
        </a:graphic>
      </p:graphicFrame>
      <p:sp>
        <p:nvSpPr>
          <p:cNvPr id="1030" name="Rectangle 6"/>
          <p:cNvSpPr>
            <a:spLocks noChangeArrowheads="1"/>
          </p:cNvSpPr>
          <p:nvPr/>
        </p:nvSpPr>
        <p:spPr bwMode="auto">
          <a:xfrm>
            <a:off x="0" y="-2401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29" name="Object 5"/>
          <p:cNvGraphicFramePr>
            <a:graphicFrameLocks noChangeAspect="1"/>
          </p:cNvGraphicFramePr>
          <p:nvPr/>
        </p:nvGraphicFramePr>
        <p:xfrm>
          <a:off x="3048000" y="2209800"/>
          <a:ext cx="1752600" cy="1199213"/>
        </p:xfrm>
        <a:graphic>
          <a:graphicData uri="http://schemas.openxmlformats.org/presentationml/2006/ole">
            <p:oleObj spid="_x0000_s491524" name="Slide" r:id="rId6" imgW="4570486" imgH="3427546" progId="PowerPoint.Slide.12">
              <p:embed/>
            </p:oleObj>
          </a:graphicData>
        </a:graphic>
      </p:graphicFrame>
      <p:graphicFrame>
        <p:nvGraphicFramePr>
          <p:cNvPr id="1032" name="Object 8"/>
          <p:cNvGraphicFramePr>
            <a:graphicFrameLocks noChangeAspect="1"/>
          </p:cNvGraphicFramePr>
          <p:nvPr/>
        </p:nvGraphicFramePr>
        <p:xfrm>
          <a:off x="2819400" y="3505200"/>
          <a:ext cx="1676400" cy="1219200"/>
        </p:xfrm>
        <a:graphic>
          <a:graphicData uri="http://schemas.openxmlformats.org/presentationml/2006/ole">
            <p:oleObj spid="_x0000_s491525" name="Slide" r:id="rId7" imgW="4570486" imgH="3427546" progId="PowerPoint.Slide.12">
              <p:embed/>
            </p:oleObj>
          </a:graphicData>
        </a:graphic>
      </p:graphicFrame>
      <p:sp>
        <p:nvSpPr>
          <p:cNvPr id="1033" name="Rectangle 9"/>
          <p:cNvSpPr>
            <a:spLocks noChangeArrowheads="1"/>
          </p:cNvSpPr>
          <p:nvPr/>
        </p:nvSpPr>
        <p:spPr bwMode="auto">
          <a:xfrm>
            <a:off x="0" y="-115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152400" y="2569709"/>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37" name="Object 13"/>
          <p:cNvGraphicFramePr>
            <a:graphicFrameLocks noChangeAspect="1"/>
          </p:cNvGraphicFramePr>
          <p:nvPr/>
        </p:nvGraphicFramePr>
        <p:xfrm>
          <a:off x="6705600" y="768662"/>
          <a:ext cx="1759903" cy="1212538"/>
        </p:xfrm>
        <a:graphic>
          <a:graphicData uri="http://schemas.openxmlformats.org/presentationml/2006/ole">
            <p:oleObj spid="_x0000_s491526" name="Slide" r:id="rId8" imgW="4570486" imgH="3427546" progId="PowerPoint.Slide.12">
              <p:embed/>
            </p:oleObj>
          </a:graphicData>
        </a:graphic>
      </p:graphicFrame>
      <p:graphicFrame>
        <p:nvGraphicFramePr>
          <p:cNvPr id="1036" name="Object 12"/>
          <p:cNvGraphicFramePr>
            <a:graphicFrameLocks noChangeAspect="1"/>
          </p:cNvGraphicFramePr>
          <p:nvPr/>
        </p:nvGraphicFramePr>
        <p:xfrm>
          <a:off x="4953000" y="3657600"/>
          <a:ext cx="1752600" cy="1225862"/>
        </p:xfrm>
        <a:graphic>
          <a:graphicData uri="http://schemas.openxmlformats.org/presentationml/2006/ole">
            <p:oleObj spid="_x0000_s491527" name="Slide" r:id="rId9" imgW="4570486" imgH="3427546" progId="PowerPoint.Slide.12">
              <p:embed/>
            </p:oleObj>
          </a:graphicData>
        </a:graphic>
      </p:graphicFrame>
      <p:graphicFrame>
        <p:nvGraphicFramePr>
          <p:cNvPr id="1035" name="Object 11"/>
          <p:cNvGraphicFramePr>
            <a:graphicFrameLocks noChangeAspect="1"/>
          </p:cNvGraphicFramePr>
          <p:nvPr/>
        </p:nvGraphicFramePr>
        <p:xfrm>
          <a:off x="4953000" y="2133600"/>
          <a:ext cx="1752600" cy="1212538"/>
        </p:xfrm>
        <a:graphic>
          <a:graphicData uri="http://schemas.openxmlformats.org/presentationml/2006/ole">
            <p:oleObj spid="_x0000_s491528" name="Slide" r:id="rId10" imgW="4570486" imgH="3427546" progId="PowerPoint.Slide.12">
              <p:embed/>
            </p:oleObj>
          </a:graphicData>
        </a:graphic>
      </p:graphicFrame>
      <p:sp>
        <p:nvSpPr>
          <p:cNvPr id="1038" name="Rectangle 14"/>
          <p:cNvSpPr>
            <a:spLocks noChangeArrowheads="1"/>
          </p:cNvSpPr>
          <p:nvPr/>
        </p:nvSpPr>
        <p:spPr bwMode="auto">
          <a:xfrm>
            <a:off x="0" y="-115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152400" y="2560184"/>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44" name="Object 20"/>
          <p:cNvGraphicFramePr>
            <a:graphicFrameLocks noChangeAspect="1"/>
          </p:cNvGraphicFramePr>
          <p:nvPr/>
        </p:nvGraphicFramePr>
        <p:xfrm>
          <a:off x="7010400" y="2133600"/>
          <a:ext cx="1752600" cy="1212538"/>
        </p:xfrm>
        <a:graphic>
          <a:graphicData uri="http://schemas.openxmlformats.org/presentationml/2006/ole">
            <p:oleObj spid="_x0000_s491529" name="Slide" r:id="rId11" imgW="4570486" imgH="3427546" progId="PowerPoint.Slide.12">
              <p:embed/>
            </p:oleObj>
          </a:graphicData>
        </a:graphic>
      </p:graphicFrame>
      <p:graphicFrame>
        <p:nvGraphicFramePr>
          <p:cNvPr id="1043" name="Object 19"/>
          <p:cNvGraphicFramePr>
            <a:graphicFrameLocks noChangeAspect="1"/>
          </p:cNvGraphicFramePr>
          <p:nvPr/>
        </p:nvGraphicFramePr>
        <p:xfrm>
          <a:off x="2057400" y="5257800"/>
          <a:ext cx="1752600" cy="1212538"/>
        </p:xfrm>
        <a:graphic>
          <a:graphicData uri="http://schemas.openxmlformats.org/presentationml/2006/ole">
            <p:oleObj spid="_x0000_s491530" name="Slide" r:id="rId12" imgW="4570486" imgH="3427546" progId="PowerPoint.Slide.12">
              <p:embed/>
            </p:oleObj>
          </a:graphicData>
        </a:graphic>
      </p:graphicFrame>
      <p:graphicFrame>
        <p:nvGraphicFramePr>
          <p:cNvPr id="1042" name="Object 18"/>
          <p:cNvGraphicFramePr>
            <a:graphicFrameLocks noChangeAspect="1"/>
          </p:cNvGraphicFramePr>
          <p:nvPr/>
        </p:nvGraphicFramePr>
        <p:xfrm>
          <a:off x="6934200" y="5334001"/>
          <a:ext cx="1676400" cy="1219200"/>
        </p:xfrm>
        <a:graphic>
          <a:graphicData uri="http://schemas.openxmlformats.org/presentationml/2006/ole">
            <p:oleObj spid="_x0000_s491531" name="Slide" r:id="rId13" imgW="4570486" imgH="3427546" progId="PowerPoint.Slide.12">
              <p:embed/>
            </p:oleObj>
          </a:graphicData>
        </a:graphic>
      </p:graphicFrame>
      <p:sp>
        <p:nvSpPr>
          <p:cNvPr id="1045" name="Rectangle 21"/>
          <p:cNvSpPr>
            <a:spLocks noChangeArrowheads="1"/>
          </p:cNvSpPr>
          <p:nvPr/>
        </p:nvSpPr>
        <p:spPr bwMode="auto">
          <a:xfrm>
            <a:off x="0" y="-115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46" name="Rectangle 22"/>
          <p:cNvSpPr>
            <a:spLocks noChangeArrowheads="1"/>
          </p:cNvSpPr>
          <p:nvPr/>
        </p:nvSpPr>
        <p:spPr bwMode="auto">
          <a:xfrm>
            <a:off x="152400" y="2560184"/>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49" name="Object 25"/>
          <p:cNvGraphicFramePr>
            <a:graphicFrameLocks noChangeAspect="1"/>
          </p:cNvGraphicFramePr>
          <p:nvPr/>
        </p:nvGraphicFramePr>
        <p:xfrm>
          <a:off x="4876800" y="5257800"/>
          <a:ext cx="1745298" cy="1192551"/>
        </p:xfrm>
        <a:graphic>
          <a:graphicData uri="http://schemas.openxmlformats.org/presentationml/2006/ole">
            <p:oleObj spid="_x0000_s491532" name="Presentation" r:id="rId14" imgW="4570486" imgH="3427546" progId="PowerPoint.Show.12">
              <p:embed/>
            </p:oleObj>
          </a:graphicData>
        </a:graphic>
      </p:graphicFrame>
      <p:graphicFrame>
        <p:nvGraphicFramePr>
          <p:cNvPr id="1048" name="Object 24"/>
          <p:cNvGraphicFramePr>
            <a:graphicFrameLocks noChangeAspect="1"/>
          </p:cNvGraphicFramePr>
          <p:nvPr/>
        </p:nvGraphicFramePr>
        <p:xfrm>
          <a:off x="6858000" y="3657600"/>
          <a:ext cx="1752600" cy="1205875"/>
        </p:xfrm>
        <a:graphic>
          <a:graphicData uri="http://schemas.openxmlformats.org/presentationml/2006/ole">
            <p:oleObj spid="_x0000_s491533" name="Slide" r:id="rId15" imgW="4570486" imgH="3427546" progId="PowerPoint.Slide.12">
              <p:embed/>
            </p:oleObj>
          </a:graphicData>
        </a:graphic>
      </p:graphicFrame>
      <p:sp>
        <p:nvSpPr>
          <p:cNvPr id="1051" name="Rectangle 27"/>
          <p:cNvSpPr>
            <a:spLocks noChangeArrowheads="1"/>
          </p:cNvSpPr>
          <p:nvPr/>
        </p:nvSpPr>
        <p:spPr bwMode="auto">
          <a:xfrm>
            <a:off x="152400" y="2362200"/>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8" name="Picture 7"/>
          <p:cNvPicPr>
            <a:picLocks noChangeAspect="1" noChangeArrowheads="1"/>
          </p:cNvPicPr>
          <p:nvPr/>
        </p:nvPicPr>
        <p:blipFill>
          <a:blip r:embed="rId16" cstate="print">
            <a:lum bright="20000" contrast="-40000"/>
          </a:blip>
          <a:srcRect/>
          <a:stretch>
            <a:fillRect/>
          </a:stretch>
        </p:blipFill>
        <p:spPr bwMode="auto">
          <a:xfrm>
            <a:off x="381000" y="4953000"/>
            <a:ext cx="762000" cy="762000"/>
          </a:xfrm>
          <a:prstGeom prst="rect">
            <a:avLst/>
          </a:prstGeom>
          <a:noFill/>
        </p:spPr>
      </p:pic>
      <p:graphicFrame>
        <p:nvGraphicFramePr>
          <p:cNvPr id="1025" name="Object 1"/>
          <p:cNvGraphicFramePr>
            <a:graphicFrameLocks noChangeAspect="1"/>
          </p:cNvGraphicFramePr>
          <p:nvPr/>
        </p:nvGraphicFramePr>
        <p:xfrm>
          <a:off x="685800" y="2895600"/>
          <a:ext cx="1752600" cy="1219200"/>
        </p:xfrm>
        <a:graphic>
          <a:graphicData uri="http://schemas.openxmlformats.org/presentationml/2006/ole">
            <p:oleObj spid="_x0000_s491522" name="Slide" r:id="rId17" imgW="4570486" imgH="3427546" progId="PowerPoint.Slide.12">
              <p:embed/>
            </p:oleObj>
          </a:graphicData>
        </a:graphic>
      </p:graphicFrame>
      <p:sp>
        <p:nvSpPr>
          <p:cNvPr id="29" name="Arc 28"/>
          <p:cNvSpPr/>
          <p:nvPr/>
        </p:nvSpPr>
        <p:spPr>
          <a:xfrm>
            <a:off x="685800" y="2819400"/>
            <a:ext cx="1676400" cy="838200"/>
          </a:xfrm>
          <a:prstGeom prst="arc">
            <a:avLst>
              <a:gd name="adj1" fmla="val 9923300"/>
              <a:gd name="adj2" fmla="val 126124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2819400" y="3581400"/>
            <a:ext cx="1600200" cy="609600"/>
          </a:xfrm>
          <a:prstGeom prst="arc">
            <a:avLst>
              <a:gd name="adj1" fmla="val 9923300"/>
              <a:gd name="adj2" fmla="val 83355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7010400" y="5257800"/>
            <a:ext cx="1524000" cy="838200"/>
          </a:xfrm>
          <a:prstGeom prst="arc">
            <a:avLst>
              <a:gd name="adj1" fmla="val 9923300"/>
              <a:gd name="adj2" fmla="val 126124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2286000" y="762000"/>
            <a:ext cx="1600200" cy="838200"/>
          </a:xfrm>
          <a:prstGeom prst="arc">
            <a:avLst>
              <a:gd name="adj1" fmla="val 9923300"/>
              <a:gd name="adj2" fmla="val 91772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029200" y="2057400"/>
            <a:ext cx="1600200" cy="838200"/>
          </a:xfrm>
          <a:prstGeom prst="arc">
            <a:avLst>
              <a:gd name="adj1" fmla="val 9923300"/>
              <a:gd name="adj2" fmla="val 91772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a:off x="6934200" y="3581400"/>
            <a:ext cx="1600200" cy="838200"/>
          </a:xfrm>
          <a:prstGeom prst="arc">
            <a:avLst>
              <a:gd name="adj1" fmla="val 9923300"/>
              <a:gd name="adj2" fmla="val 126124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029200" y="3581400"/>
            <a:ext cx="1600200" cy="838200"/>
          </a:xfrm>
          <a:prstGeom prst="arc">
            <a:avLst>
              <a:gd name="adj1" fmla="val 9923300"/>
              <a:gd name="adj2" fmla="val 73916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a:stCxn id="28" idx="3"/>
          </p:cNvCxnSpPr>
          <p:nvPr/>
        </p:nvCxnSpPr>
        <p:spPr>
          <a:xfrm>
            <a:off x="1143000" y="53340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3"/>
          </p:cNvCxnSpPr>
          <p:nvPr/>
        </p:nvCxnSpPr>
        <p:spPr>
          <a:xfrm>
            <a:off x="1143000" y="53340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 idx="3"/>
          </p:cNvCxnSpPr>
          <p:nvPr/>
        </p:nvCxnSpPr>
        <p:spPr>
          <a:xfrm>
            <a:off x="1143000" y="53340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86000" y="37338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438400" y="28194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286000" y="1447800"/>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648200" y="2725087"/>
            <a:ext cx="304800" cy="1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flipV="1">
            <a:off x="3733800" y="5486400"/>
            <a:ext cx="3276600" cy="1143000"/>
          </a:xfrm>
          <a:prstGeom prst="arc">
            <a:avLst>
              <a:gd name="adj1" fmla="val 10753889"/>
              <a:gd name="adj2" fmla="val 1749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p:cNvCxnSpPr/>
          <p:nvPr/>
        </p:nvCxnSpPr>
        <p:spPr>
          <a:xfrm>
            <a:off x="3810000" y="58674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629400" y="2667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19800" y="1295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8" idx="0"/>
          </p:cNvCxnSpPr>
          <p:nvPr/>
        </p:nvCxnSpPr>
        <p:spPr>
          <a:xfrm flipV="1">
            <a:off x="7620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V="1">
            <a:off x="2438400" y="4648200"/>
            <a:ext cx="1752600" cy="838200"/>
          </a:xfrm>
          <a:prstGeom prst="bentConnector3">
            <a:avLst>
              <a:gd name="adj1" fmla="val 75245"/>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4" name="Object 7"/>
          <p:cNvGraphicFramePr>
            <a:graphicFrameLocks noChangeAspect="1"/>
          </p:cNvGraphicFramePr>
          <p:nvPr/>
        </p:nvGraphicFramePr>
        <p:xfrm>
          <a:off x="4267200" y="851525"/>
          <a:ext cx="1759903" cy="1205875"/>
        </p:xfrm>
        <a:graphic>
          <a:graphicData uri="http://schemas.openxmlformats.org/presentationml/2006/ole">
            <p:oleObj spid="_x0000_s491534" name="Slide" r:id="rId18" imgW="4570486" imgH="3427546" progId="PowerPoint.Slide.12">
              <p:embed/>
            </p:oleObj>
          </a:graphicData>
        </a:graphic>
      </p:graphicFrame>
      <p:sp>
        <p:nvSpPr>
          <p:cNvPr id="76" name="Arc 75"/>
          <p:cNvSpPr/>
          <p:nvPr/>
        </p:nvSpPr>
        <p:spPr>
          <a:xfrm>
            <a:off x="4274503" y="762000"/>
            <a:ext cx="1676400" cy="762000"/>
          </a:xfrm>
          <a:prstGeom prst="arc">
            <a:avLst>
              <a:gd name="adj1" fmla="val 9923300"/>
              <a:gd name="adj2" fmla="val 73916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flipV="1">
            <a:off x="2362200" y="1524000"/>
            <a:ext cx="1905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Elbow Connector 165"/>
          <p:cNvCxnSpPr/>
          <p:nvPr/>
        </p:nvCxnSpPr>
        <p:spPr>
          <a:xfrm rot="10800000" flipV="1">
            <a:off x="6934200" y="2743200"/>
            <a:ext cx="1676400" cy="762000"/>
          </a:xfrm>
          <a:prstGeom prst="bentConnector3">
            <a:avLst>
              <a:gd name="adj1" fmla="val -18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6934200" y="3505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rot="10800000" flipV="1">
            <a:off x="4953000" y="2743200"/>
            <a:ext cx="1600200" cy="762000"/>
          </a:xfrm>
          <a:prstGeom prst="bentConnector3">
            <a:avLst>
              <a:gd name="adj1" fmla="val -2535"/>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4953000" y="3505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686800" y="27432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5029200" y="5181600"/>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5029200" y="5181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8686800" y="1981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6705600" y="1981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6705600" y="1447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9041" name="Object 17"/>
          <p:cNvGraphicFramePr>
            <a:graphicFrameLocks noChangeAspect="1"/>
          </p:cNvGraphicFramePr>
          <p:nvPr/>
        </p:nvGraphicFramePr>
        <p:xfrm>
          <a:off x="1143000" y="4267199"/>
          <a:ext cx="990600" cy="685801"/>
        </p:xfrm>
        <a:graphic>
          <a:graphicData uri="http://schemas.openxmlformats.org/presentationml/2006/ole">
            <p:oleObj spid="_x0000_s491535" name="Presentation" r:id="rId19" imgW="4570486" imgH="3427546" progId="PowerPoint.Show.12">
              <p:embed/>
            </p:oleObj>
          </a:graphicData>
        </a:graphic>
      </p:graphicFrame>
      <p:graphicFrame>
        <p:nvGraphicFramePr>
          <p:cNvPr id="129040" name="Object 16"/>
          <p:cNvGraphicFramePr>
            <a:graphicFrameLocks noChangeAspect="1"/>
          </p:cNvGraphicFramePr>
          <p:nvPr/>
        </p:nvGraphicFramePr>
        <p:xfrm>
          <a:off x="1143000" y="2057400"/>
          <a:ext cx="914400" cy="685800"/>
        </p:xfrm>
        <a:graphic>
          <a:graphicData uri="http://schemas.openxmlformats.org/presentationml/2006/ole">
            <p:oleObj spid="_x0000_s491536" name="Slide" r:id="rId20" imgW="4570486" imgH="3427546" progId="PowerPoint.Slide.12">
              <p:embed/>
            </p:oleObj>
          </a:graphicData>
        </a:graphic>
      </p:graphicFrame>
      <p:sp>
        <p:nvSpPr>
          <p:cNvPr id="129042" name="Rectangle 18"/>
          <p:cNvSpPr>
            <a:spLocks noChangeArrowheads="1"/>
          </p:cNvSpPr>
          <p:nvPr/>
        </p:nvSpPr>
        <p:spPr bwMode="auto">
          <a:xfrm>
            <a:off x="1371600" y="115669"/>
            <a:ext cx="7543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smtClean="0"/>
              <a:t>Medical Neighborhood</a:t>
            </a:r>
            <a:endParaRPr lang="en-US" sz="3600" dirty="0"/>
          </a:p>
        </p:txBody>
      </p:sp>
      <p:cxnSp>
        <p:nvCxnSpPr>
          <p:cNvPr id="83" name="Straight Connector 82"/>
          <p:cNvCxnSpPr/>
          <p:nvPr/>
        </p:nvCxnSpPr>
        <p:spPr>
          <a:xfrm flipV="1">
            <a:off x="2438400" y="3429000"/>
            <a:ext cx="2438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876800" y="34290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rot="10800000">
            <a:off x="2057400" y="4800600"/>
            <a:ext cx="1676400" cy="1143000"/>
          </a:xfrm>
          <a:prstGeom prst="bentConnector3">
            <a:avLst>
              <a:gd name="adj1" fmla="val 73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33800" y="60198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04800" y="65532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304800" y="3581400"/>
            <a:ext cx="0" cy="29718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rot="5400000">
            <a:off x="1676400" y="3962400"/>
            <a:ext cx="990600" cy="228600"/>
          </a:xfrm>
          <a:prstGeom prst="bentConnector3">
            <a:avLst>
              <a:gd name="adj1" fmla="val 9615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rot="16200000" flipV="1">
            <a:off x="1752600" y="2667000"/>
            <a:ext cx="838200" cy="381000"/>
          </a:xfrm>
          <a:prstGeom prst="bentConnector3">
            <a:avLst>
              <a:gd name="adj1" fmla="val 9750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304800" y="3581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28" idx="3"/>
          </p:cNvCxnSpPr>
          <p:nvPr/>
        </p:nvCxnSpPr>
        <p:spPr>
          <a:xfrm>
            <a:off x="1143000" y="53340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2" name="Picture 71"/>
          <p:cNvPicPr>
            <a:picLocks noChangeAspect="1" noChangeArrowheads="1"/>
          </p:cNvPicPr>
          <p:nvPr/>
        </p:nvPicPr>
        <p:blipFill>
          <a:blip r:embed="rId21" cstate="print"/>
          <a:srcRect/>
          <a:stretch>
            <a:fillRect/>
          </a:stretch>
        </p:blipFill>
        <p:spPr bwMode="auto">
          <a:xfrm>
            <a:off x="76200" y="76200"/>
            <a:ext cx="1066800" cy="1219200"/>
          </a:xfrm>
          <a:prstGeom prst="rect">
            <a:avLst/>
          </a:prstGeom>
          <a:noFill/>
          <a:ln w="9525">
            <a:noFill/>
            <a:miter lim="800000"/>
            <a:headEnd/>
            <a:tailEnd/>
          </a:ln>
          <a:effectLst/>
        </p:spPr>
      </p:pic>
    </p:spTree>
    <p:custDataLst>
      <p:tags r:id="rId2"/>
    </p:custDataLst>
  </p:cSld>
  <p:clrMapOvr>
    <a:masterClrMapping/>
  </p:clrMapOvr>
  <p:transition advTm="2506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down)">
                                      <p:cBhvr>
                                        <p:cTn id="11" dur="500"/>
                                        <p:tgtEl>
                                          <p:spTgt spid="8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wipe(left)">
                                      <p:cBhvr>
                                        <p:cTn id="15" dur="500"/>
                                        <p:tgtEl>
                                          <p:spTgt spid="10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up)">
                                      <p:cBhvr>
                                        <p:cTn id="20" dur="500"/>
                                        <p:tgtEl>
                                          <p:spTgt spid="152"/>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129041"/>
                                        </p:tgtEl>
                                        <p:attrNameLst>
                                          <p:attrName>style.visibility</p:attrName>
                                        </p:attrNameLst>
                                      </p:cBhvr>
                                      <p:to>
                                        <p:strVal val="visible"/>
                                      </p:to>
                                    </p:set>
                                    <p:animEffect transition="in" filter="wipe(right)">
                                      <p:cBhvr>
                                        <p:cTn id="24" dur="500"/>
                                        <p:tgtEl>
                                          <p:spTgt spid="129041"/>
                                        </p:tgtEl>
                                      </p:cBhvr>
                                    </p:animEffect>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94"/>
                                        </p:tgtEl>
                                        <p:attrNameLst>
                                          <p:attrName>style.visibility</p:attrName>
                                        </p:attrNameLst>
                                      </p:cBhvr>
                                      <p:to>
                                        <p:strVal val="visible"/>
                                      </p:to>
                                    </p:set>
                                    <p:animEffect transition="in" filter="wipe(down)">
                                      <p:cBhvr>
                                        <p:cTn id="28" dur="500"/>
                                        <p:tgtEl>
                                          <p:spTgt spid="194"/>
                                        </p:tgtEl>
                                      </p:cBhvr>
                                    </p:animEffect>
                                  </p:childTnLst>
                                </p:cTn>
                              </p:par>
                            </p:childTnLst>
                          </p:cTn>
                        </p:par>
                        <p:par>
                          <p:cTn id="29" fill="hold">
                            <p:stCondLst>
                              <p:cond delay="1500"/>
                            </p:stCondLst>
                            <p:childTnLst>
                              <p:par>
                                <p:cTn id="30" presetID="22" presetClass="entr" presetSubtype="2" fill="hold" nodeType="afterEffect">
                                  <p:stCondLst>
                                    <p:cond delay="0"/>
                                  </p:stCondLst>
                                  <p:childTnLst>
                                    <p:set>
                                      <p:cBhvr>
                                        <p:cTn id="31" dur="1" fill="hold">
                                          <p:stCondLst>
                                            <p:cond delay="0"/>
                                          </p:stCondLst>
                                        </p:cTn>
                                        <p:tgtEl>
                                          <p:spTgt spid="129040"/>
                                        </p:tgtEl>
                                        <p:attrNameLst>
                                          <p:attrName>style.visibility</p:attrName>
                                        </p:attrNameLst>
                                      </p:cBhvr>
                                      <p:to>
                                        <p:strVal val="visible"/>
                                      </p:to>
                                    </p:set>
                                    <p:animEffect transition="in" filter="wipe(right)">
                                      <p:cBhvr>
                                        <p:cTn id="32" dur="500"/>
                                        <p:tgtEl>
                                          <p:spTgt spid="129040"/>
                                        </p:tgtEl>
                                      </p:cBhvr>
                                    </p:animEffect>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right)">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1027"/>
                                        </p:tgtEl>
                                        <p:attrNameLst>
                                          <p:attrName>style.visibility</p:attrName>
                                        </p:attrNameLst>
                                      </p:cBhvr>
                                      <p:to>
                                        <p:strVal val="visible"/>
                                      </p:to>
                                    </p:set>
                                    <p:animEffect transition="in" filter="wipe(left)">
                                      <p:cBhvr>
                                        <p:cTn id="45" dur="500"/>
                                        <p:tgtEl>
                                          <p:spTgt spid="1027"/>
                                        </p:tgtEl>
                                      </p:cBhvr>
                                    </p:animEffect>
                                  </p:childTnLst>
                                </p:cTn>
                              </p:par>
                            </p:childTnLst>
                          </p:cTn>
                        </p:par>
                        <p:par>
                          <p:cTn id="46" fill="hold">
                            <p:stCondLst>
                              <p:cond delay="1000"/>
                            </p:stCondLst>
                            <p:childTnLst>
                              <p:par>
                                <p:cTn id="47" presetID="22" presetClass="entr" presetSubtype="2"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68"/>
                                        </p:tgtEl>
                                        <p:attrNameLst>
                                          <p:attrName>style.visibility</p:attrName>
                                        </p:attrNameLst>
                                      </p:cBhvr>
                                      <p:to>
                                        <p:strVal val="visible"/>
                                      </p:to>
                                    </p:set>
                                    <p:animEffect transition="in" filter="wipe(down)">
                                      <p:cBhvr>
                                        <p:cTn id="54" dur="500"/>
                                        <p:tgtEl>
                                          <p:spTgt spid="68"/>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wipe(left)">
                                      <p:cBhvr>
                                        <p:cTn id="58" dur="500"/>
                                        <p:tgtEl>
                                          <p:spTgt spid="74"/>
                                        </p:tgtEl>
                                      </p:cBhvr>
                                    </p:animEffect>
                                  </p:childTnLst>
                                </p:cTn>
                              </p:par>
                            </p:childTnLst>
                          </p:cTn>
                        </p:par>
                        <p:par>
                          <p:cTn id="59" fill="hold">
                            <p:stCondLst>
                              <p:cond delay="1000"/>
                            </p:stCondLst>
                            <p:childTnLst>
                              <p:par>
                                <p:cTn id="60" presetID="22" presetClass="entr" presetSubtype="2" fill="hold" grpId="0" nodeType="afterEffect">
                                  <p:stCondLst>
                                    <p:cond delay="0"/>
                                  </p:stCondLst>
                                  <p:childTnLst>
                                    <p:set>
                                      <p:cBhvr>
                                        <p:cTn id="61" dur="1" fill="hold">
                                          <p:stCondLst>
                                            <p:cond delay="0"/>
                                          </p:stCondLst>
                                        </p:cTn>
                                        <p:tgtEl>
                                          <p:spTgt spid="76"/>
                                        </p:tgtEl>
                                        <p:attrNameLst>
                                          <p:attrName>style.visibility</p:attrName>
                                        </p:attrNameLst>
                                      </p:cBhvr>
                                      <p:to>
                                        <p:strVal val="visible"/>
                                      </p:to>
                                    </p:set>
                                    <p:animEffect transition="in" filter="wipe(right)">
                                      <p:cBhvr>
                                        <p:cTn id="62" dur="500"/>
                                        <p:tgtEl>
                                          <p:spTgt spid="7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left)">
                                      <p:cBhvr>
                                        <p:cTn id="67" dur="500"/>
                                        <p:tgtEl>
                                          <p:spTgt spid="51"/>
                                        </p:tgtEl>
                                      </p:cBhvr>
                                    </p:animEffect>
                                  </p:childTnLst>
                                </p:cTn>
                              </p:par>
                            </p:childTnLst>
                          </p:cTn>
                        </p:par>
                        <p:par>
                          <p:cTn id="68" fill="hold">
                            <p:stCondLst>
                              <p:cond delay="500"/>
                            </p:stCondLst>
                            <p:childTnLst>
                              <p:par>
                                <p:cTn id="69" presetID="22" presetClass="entr" presetSubtype="8" fill="hold" nodeType="afterEffect">
                                  <p:stCondLst>
                                    <p:cond delay="0"/>
                                  </p:stCondLst>
                                  <p:childTnLst>
                                    <p:set>
                                      <p:cBhvr>
                                        <p:cTn id="70" dur="1" fill="hold">
                                          <p:stCondLst>
                                            <p:cond delay="0"/>
                                          </p:stCondLst>
                                        </p:cTn>
                                        <p:tgtEl>
                                          <p:spTgt spid="1029"/>
                                        </p:tgtEl>
                                        <p:attrNameLst>
                                          <p:attrName>style.visibility</p:attrName>
                                        </p:attrNameLst>
                                      </p:cBhvr>
                                      <p:to>
                                        <p:strVal val="visible"/>
                                      </p:to>
                                    </p:set>
                                    <p:animEffect transition="in" filter="wipe(left)">
                                      <p:cBhvr>
                                        <p:cTn id="71" dur="500"/>
                                        <p:tgtEl>
                                          <p:spTgt spid="102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1032"/>
                                        </p:tgtEl>
                                        <p:attrNameLst>
                                          <p:attrName>style.visibility</p:attrName>
                                        </p:attrNameLst>
                                      </p:cBhvr>
                                      <p:to>
                                        <p:strVal val="visible"/>
                                      </p:to>
                                    </p:set>
                                    <p:animEffect transition="in" filter="wipe(left)">
                                      <p:cBhvr>
                                        <p:cTn id="80" dur="500"/>
                                        <p:tgtEl>
                                          <p:spTgt spid="1032"/>
                                        </p:tgtEl>
                                      </p:cBhvr>
                                    </p:animEffect>
                                  </p:childTnLst>
                                </p:cTn>
                              </p:par>
                            </p:childTnLst>
                          </p:cTn>
                        </p:par>
                        <p:par>
                          <p:cTn id="81" fill="hold">
                            <p:stCondLst>
                              <p:cond delay="1000"/>
                            </p:stCondLst>
                            <p:childTnLst>
                              <p:par>
                                <p:cTn id="82" presetID="22" presetClass="entr" presetSubtype="2"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wipe(right)">
                                      <p:cBhvr>
                                        <p:cTn id="84" dur="500"/>
                                        <p:tgtEl>
                                          <p:spTgt spid="30"/>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79"/>
                                        </p:tgtEl>
                                        <p:attrNameLst>
                                          <p:attrName>style.visibility</p:attrName>
                                        </p:attrNameLst>
                                      </p:cBhvr>
                                      <p:to>
                                        <p:strVal val="visible"/>
                                      </p:to>
                                    </p:set>
                                    <p:animEffect transition="in" filter="wipe(left)">
                                      <p:cBhvr>
                                        <p:cTn id="89" dur="500"/>
                                        <p:tgtEl>
                                          <p:spTgt spid="79"/>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1037"/>
                                        </p:tgtEl>
                                        <p:attrNameLst>
                                          <p:attrName>style.visibility</p:attrName>
                                        </p:attrNameLst>
                                      </p:cBhvr>
                                      <p:to>
                                        <p:strVal val="visible"/>
                                      </p:to>
                                    </p:set>
                                    <p:animEffect transition="in" filter="wipe(left)">
                                      <p:cBhvr>
                                        <p:cTn id="93" dur="500"/>
                                        <p:tgtEl>
                                          <p:spTgt spid="103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1035"/>
                                        </p:tgtEl>
                                        <p:attrNameLst>
                                          <p:attrName>style.visibility</p:attrName>
                                        </p:attrNameLst>
                                      </p:cBhvr>
                                      <p:to>
                                        <p:strVal val="visible"/>
                                      </p:to>
                                    </p:set>
                                    <p:animEffect transition="in" filter="wipe(left)">
                                      <p:cBhvr>
                                        <p:cTn id="102" dur="500"/>
                                        <p:tgtEl>
                                          <p:spTgt spid="1035"/>
                                        </p:tgtEl>
                                      </p:cBhvr>
                                    </p:animEffect>
                                  </p:childTnLst>
                                </p:cTn>
                              </p:par>
                            </p:childTnLst>
                          </p:cTn>
                        </p:par>
                        <p:par>
                          <p:cTn id="103" fill="hold">
                            <p:stCondLst>
                              <p:cond delay="1000"/>
                            </p:stCondLst>
                            <p:childTnLst>
                              <p:par>
                                <p:cTn id="104" presetID="22" presetClass="entr" presetSubtype="2"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wipe(right)">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wipe(left)">
                                      <p:cBhvr>
                                        <p:cTn id="111" dur="500"/>
                                        <p:tgtEl>
                                          <p:spTgt spid="77"/>
                                        </p:tgtEl>
                                      </p:cBhvr>
                                    </p:animEffect>
                                  </p:childTnLst>
                                </p:cTn>
                              </p:par>
                            </p:childTnLst>
                          </p:cTn>
                        </p:par>
                        <p:par>
                          <p:cTn id="112" fill="hold">
                            <p:stCondLst>
                              <p:cond delay="500"/>
                            </p:stCondLst>
                            <p:childTnLst>
                              <p:par>
                                <p:cTn id="113" presetID="22" presetClass="entr" presetSubtype="8" fill="hold" nodeType="afterEffect">
                                  <p:stCondLst>
                                    <p:cond delay="0"/>
                                  </p:stCondLst>
                                  <p:childTnLst>
                                    <p:set>
                                      <p:cBhvr>
                                        <p:cTn id="114" dur="1" fill="hold">
                                          <p:stCondLst>
                                            <p:cond delay="0"/>
                                          </p:stCondLst>
                                        </p:cTn>
                                        <p:tgtEl>
                                          <p:spTgt spid="1044"/>
                                        </p:tgtEl>
                                        <p:attrNameLst>
                                          <p:attrName>style.visibility</p:attrName>
                                        </p:attrNameLst>
                                      </p:cBhvr>
                                      <p:to>
                                        <p:strVal val="visible"/>
                                      </p:to>
                                    </p:set>
                                    <p:animEffect transition="in" filter="wipe(left)">
                                      <p:cBhvr>
                                        <p:cTn id="115" dur="500"/>
                                        <p:tgtEl>
                                          <p:spTgt spid="1044"/>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2" fill="hold" nodeType="clickEffect">
                                  <p:stCondLst>
                                    <p:cond delay="0"/>
                                  </p:stCondLst>
                                  <p:childTnLst>
                                    <p:set>
                                      <p:cBhvr>
                                        <p:cTn id="119" dur="1" fill="hold">
                                          <p:stCondLst>
                                            <p:cond delay="0"/>
                                          </p:stCondLst>
                                        </p:cTn>
                                        <p:tgtEl>
                                          <p:spTgt spid="178"/>
                                        </p:tgtEl>
                                        <p:attrNameLst>
                                          <p:attrName>style.visibility</p:attrName>
                                        </p:attrNameLst>
                                      </p:cBhvr>
                                      <p:to>
                                        <p:strVal val="visible"/>
                                      </p:to>
                                    </p:set>
                                    <p:animEffect transition="in" filter="wipe(right)">
                                      <p:cBhvr>
                                        <p:cTn id="120" dur="500"/>
                                        <p:tgtEl>
                                          <p:spTgt spid="178"/>
                                        </p:tgtEl>
                                      </p:cBhvr>
                                    </p:animEffect>
                                  </p:childTnLst>
                                </p:cTn>
                              </p:par>
                            </p:childTnLst>
                          </p:cTn>
                        </p:par>
                        <p:par>
                          <p:cTn id="121" fill="hold">
                            <p:stCondLst>
                              <p:cond delay="500"/>
                            </p:stCondLst>
                            <p:childTnLst>
                              <p:par>
                                <p:cTn id="122" presetID="22" presetClass="entr" presetSubtype="1" fill="hold" nodeType="afterEffect">
                                  <p:stCondLst>
                                    <p:cond delay="0"/>
                                  </p:stCondLst>
                                  <p:childTnLst>
                                    <p:set>
                                      <p:cBhvr>
                                        <p:cTn id="123" dur="1" fill="hold">
                                          <p:stCondLst>
                                            <p:cond delay="0"/>
                                          </p:stCondLst>
                                        </p:cTn>
                                        <p:tgtEl>
                                          <p:spTgt spid="181"/>
                                        </p:tgtEl>
                                        <p:attrNameLst>
                                          <p:attrName>style.visibility</p:attrName>
                                        </p:attrNameLst>
                                      </p:cBhvr>
                                      <p:to>
                                        <p:strVal val="visible"/>
                                      </p:to>
                                    </p:set>
                                    <p:animEffect transition="in" filter="wipe(up)">
                                      <p:cBhvr>
                                        <p:cTn id="124" dur="500"/>
                                        <p:tgtEl>
                                          <p:spTgt spid="181"/>
                                        </p:tgtEl>
                                      </p:cBhvr>
                                    </p:animEffect>
                                  </p:childTnLst>
                                </p:cTn>
                              </p:par>
                            </p:childTnLst>
                          </p:cTn>
                        </p:par>
                        <p:par>
                          <p:cTn id="125" fill="hold">
                            <p:stCondLst>
                              <p:cond delay="1000"/>
                            </p:stCondLst>
                            <p:childTnLst>
                              <p:par>
                                <p:cTn id="126" presetID="22" presetClass="entr" presetSubtype="8" fill="hold" nodeType="afterEffect">
                                  <p:stCondLst>
                                    <p:cond delay="0"/>
                                  </p:stCondLst>
                                  <p:childTnLst>
                                    <p:set>
                                      <p:cBhvr>
                                        <p:cTn id="127" dur="1" fill="hold">
                                          <p:stCondLst>
                                            <p:cond delay="0"/>
                                          </p:stCondLst>
                                        </p:cTn>
                                        <p:tgtEl>
                                          <p:spTgt spid="1036"/>
                                        </p:tgtEl>
                                        <p:attrNameLst>
                                          <p:attrName>style.visibility</p:attrName>
                                        </p:attrNameLst>
                                      </p:cBhvr>
                                      <p:to>
                                        <p:strVal val="visible"/>
                                      </p:to>
                                    </p:set>
                                    <p:animEffect transition="in" filter="wipe(left)">
                                      <p:cBhvr>
                                        <p:cTn id="128" dur="500"/>
                                        <p:tgtEl>
                                          <p:spTgt spid="1036"/>
                                        </p:tgtEl>
                                      </p:cBhvr>
                                    </p:animEffect>
                                  </p:childTnLst>
                                </p:cTn>
                              </p:par>
                            </p:childTnLst>
                          </p:cTn>
                        </p:par>
                        <p:par>
                          <p:cTn id="129" fill="hold">
                            <p:stCondLst>
                              <p:cond delay="1500"/>
                            </p:stCondLst>
                            <p:childTnLst>
                              <p:par>
                                <p:cTn id="130" presetID="22" presetClass="entr" presetSubtype="2" fill="hold" grpId="0" nodeType="afterEffect">
                                  <p:stCondLst>
                                    <p:cond delay="0"/>
                                  </p:stCondLst>
                                  <p:childTnLst>
                                    <p:set>
                                      <p:cBhvr>
                                        <p:cTn id="131" dur="1" fill="hold">
                                          <p:stCondLst>
                                            <p:cond delay="0"/>
                                          </p:stCondLst>
                                        </p:cTn>
                                        <p:tgtEl>
                                          <p:spTgt spid="35"/>
                                        </p:tgtEl>
                                        <p:attrNameLst>
                                          <p:attrName>style.visibility</p:attrName>
                                        </p:attrNameLst>
                                      </p:cBhvr>
                                      <p:to>
                                        <p:strVal val="visible"/>
                                      </p:to>
                                    </p:set>
                                    <p:animEffect transition="in" filter="wipe(right)">
                                      <p:cBhvr>
                                        <p:cTn id="132" dur="500"/>
                                        <p:tgtEl>
                                          <p:spTgt spid="35"/>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4" fill="hold" nodeType="click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wipe(down)">
                                      <p:cBhvr>
                                        <p:cTn id="137" dur="500"/>
                                        <p:tgtEl>
                                          <p:spTgt spid="189"/>
                                        </p:tgtEl>
                                      </p:cBhvr>
                                    </p:animEffect>
                                  </p:childTnLst>
                                </p:cTn>
                              </p:par>
                            </p:childTnLst>
                          </p:cTn>
                        </p:par>
                        <p:par>
                          <p:cTn id="138" fill="hold">
                            <p:stCondLst>
                              <p:cond delay="500"/>
                            </p:stCondLst>
                            <p:childTnLst>
                              <p:par>
                                <p:cTn id="139" presetID="22" presetClass="entr" presetSubtype="2" fill="hold" nodeType="afterEffect">
                                  <p:stCondLst>
                                    <p:cond delay="0"/>
                                  </p:stCondLst>
                                  <p:childTnLst>
                                    <p:set>
                                      <p:cBhvr>
                                        <p:cTn id="140" dur="1" fill="hold">
                                          <p:stCondLst>
                                            <p:cond delay="0"/>
                                          </p:stCondLst>
                                        </p:cTn>
                                        <p:tgtEl>
                                          <p:spTgt spid="191"/>
                                        </p:tgtEl>
                                        <p:attrNameLst>
                                          <p:attrName>style.visibility</p:attrName>
                                        </p:attrNameLst>
                                      </p:cBhvr>
                                      <p:to>
                                        <p:strVal val="visible"/>
                                      </p:to>
                                    </p:set>
                                    <p:animEffect transition="in" filter="wipe(right)">
                                      <p:cBhvr>
                                        <p:cTn id="141" dur="500"/>
                                        <p:tgtEl>
                                          <p:spTgt spid="191"/>
                                        </p:tgtEl>
                                      </p:cBhvr>
                                    </p:animEffect>
                                  </p:childTnLst>
                                </p:cTn>
                              </p:par>
                            </p:childTnLst>
                          </p:cTn>
                        </p:par>
                        <p:par>
                          <p:cTn id="142" fill="hold">
                            <p:stCondLst>
                              <p:cond delay="1000"/>
                            </p:stCondLst>
                            <p:childTnLst>
                              <p:par>
                                <p:cTn id="143" presetID="22" presetClass="entr" presetSubtype="4" fill="hold" nodeType="afterEffect">
                                  <p:stCondLst>
                                    <p:cond delay="0"/>
                                  </p:stCondLst>
                                  <p:childTnLst>
                                    <p:set>
                                      <p:cBhvr>
                                        <p:cTn id="144" dur="1" fill="hold">
                                          <p:stCondLst>
                                            <p:cond delay="0"/>
                                          </p:stCondLst>
                                        </p:cTn>
                                        <p:tgtEl>
                                          <p:spTgt spid="193"/>
                                        </p:tgtEl>
                                        <p:attrNameLst>
                                          <p:attrName>style.visibility</p:attrName>
                                        </p:attrNameLst>
                                      </p:cBhvr>
                                      <p:to>
                                        <p:strVal val="visible"/>
                                      </p:to>
                                    </p:set>
                                    <p:animEffect transition="in" filter="wipe(down)">
                                      <p:cBhvr>
                                        <p:cTn id="145" dur="500"/>
                                        <p:tgtEl>
                                          <p:spTgt spid="193"/>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nodeType="clickEffect">
                                  <p:stCondLst>
                                    <p:cond delay="0"/>
                                  </p:stCondLst>
                                  <p:childTnLst>
                                    <p:set>
                                      <p:cBhvr>
                                        <p:cTn id="149" dur="1" fill="hold">
                                          <p:stCondLst>
                                            <p:cond delay="0"/>
                                          </p:stCondLst>
                                        </p:cTn>
                                        <p:tgtEl>
                                          <p:spTgt spid="166"/>
                                        </p:tgtEl>
                                        <p:attrNameLst>
                                          <p:attrName>style.visibility</p:attrName>
                                        </p:attrNameLst>
                                      </p:cBhvr>
                                      <p:to>
                                        <p:strVal val="visible"/>
                                      </p:to>
                                    </p:set>
                                    <p:animEffect transition="in" filter="wipe(up)">
                                      <p:cBhvr>
                                        <p:cTn id="150" dur="500"/>
                                        <p:tgtEl>
                                          <p:spTgt spid="166"/>
                                        </p:tgtEl>
                                      </p:cBhvr>
                                    </p:animEffect>
                                  </p:childTnLst>
                                </p:cTn>
                              </p:par>
                            </p:childTnLst>
                          </p:cTn>
                        </p:par>
                        <p:par>
                          <p:cTn id="151" fill="hold">
                            <p:stCondLst>
                              <p:cond delay="500"/>
                            </p:stCondLst>
                            <p:childTnLst>
                              <p:par>
                                <p:cTn id="152" presetID="22" presetClass="entr" presetSubtype="1" fill="hold" nodeType="afterEffect">
                                  <p:stCondLst>
                                    <p:cond delay="0"/>
                                  </p:stCondLst>
                                  <p:childTnLst>
                                    <p:set>
                                      <p:cBhvr>
                                        <p:cTn id="153" dur="1" fill="hold">
                                          <p:stCondLst>
                                            <p:cond delay="0"/>
                                          </p:stCondLst>
                                        </p:cTn>
                                        <p:tgtEl>
                                          <p:spTgt spid="175"/>
                                        </p:tgtEl>
                                        <p:attrNameLst>
                                          <p:attrName>style.visibility</p:attrName>
                                        </p:attrNameLst>
                                      </p:cBhvr>
                                      <p:to>
                                        <p:strVal val="visible"/>
                                      </p:to>
                                    </p:set>
                                    <p:animEffect transition="in" filter="wipe(up)">
                                      <p:cBhvr>
                                        <p:cTn id="154" dur="500"/>
                                        <p:tgtEl>
                                          <p:spTgt spid="175"/>
                                        </p:tgtEl>
                                      </p:cBhvr>
                                    </p:animEffect>
                                  </p:childTnLst>
                                </p:cTn>
                              </p:par>
                            </p:childTnLst>
                          </p:cTn>
                        </p:par>
                        <p:par>
                          <p:cTn id="155" fill="hold">
                            <p:stCondLst>
                              <p:cond delay="1000"/>
                            </p:stCondLst>
                            <p:childTnLst>
                              <p:par>
                                <p:cTn id="156" presetID="22" presetClass="entr" presetSubtype="8" fill="hold" nodeType="afterEffect">
                                  <p:stCondLst>
                                    <p:cond delay="0"/>
                                  </p:stCondLst>
                                  <p:childTnLst>
                                    <p:set>
                                      <p:cBhvr>
                                        <p:cTn id="157" dur="1" fill="hold">
                                          <p:stCondLst>
                                            <p:cond delay="0"/>
                                          </p:stCondLst>
                                        </p:cTn>
                                        <p:tgtEl>
                                          <p:spTgt spid="1048"/>
                                        </p:tgtEl>
                                        <p:attrNameLst>
                                          <p:attrName>style.visibility</p:attrName>
                                        </p:attrNameLst>
                                      </p:cBhvr>
                                      <p:to>
                                        <p:strVal val="visible"/>
                                      </p:to>
                                    </p:set>
                                    <p:animEffect transition="in" filter="wipe(left)">
                                      <p:cBhvr>
                                        <p:cTn id="158" dur="500"/>
                                        <p:tgtEl>
                                          <p:spTgt spid="1048"/>
                                        </p:tgtEl>
                                      </p:cBhvr>
                                    </p:animEffect>
                                  </p:childTnLst>
                                </p:cTn>
                              </p:par>
                            </p:childTnLst>
                          </p:cTn>
                        </p:par>
                        <p:par>
                          <p:cTn id="159" fill="hold">
                            <p:stCondLst>
                              <p:cond delay="1500"/>
                            </p:stCondLst>
                            <p:childTnLst>
                              <p:par>
                                <p:cTn id="160" presetID="22" presetClass="entr" presetSubtype="2" fill="hold" grpId="0" nodeType="afterEffect">
                                  <p:stCondLst>
                                    <p:cond delay="0"/>
                                  </p:stCondLst>
                                  <p:childTnLst>
                                    <p:set>
                                      <p:cBhvr>
                                        <p:cTn id="161" dur="1" fill="hold">
                                          <p:stCondLst>
                                            <p:cond delay="0"/>
                                          </p:stCondLst>
                                        </p:cTn>
                                        <p:tgtEl>
                                          <p:spTgt spid="34"/>
                                        </p:tgtEl>
                                        <p:attrNameLst>
                                          <p:attrName>style.visibility</p:attrName>
                                        </p:attrNameLst>
                                      </p:cBhvr>
                                      <p:to>
                                        <p:strVal val="visible"/>
                                      </p:to>
                                    </p:set>
                                    <p:animEffect transition="in" filter="wipe(right)">
                                      <p:cBhvr>
                                        <p:cTn id="162" dur="500"/>
                                        <p:tgtEl>
                                          <p:spTgt spid="34"/>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1" fill="hold" nodeType="clickEffect">
                                  <p:stCondLst>
                                    <p:cond delay="0"/>
                                  </p:stCondLst>
                                  <p:childTnLst>
                                    <p:set>
                                      <p:cBhvr>
                                        <p:cTn id="166" dur="1" fill="hold">
                                          <p:stCondLst>
                                            <p:cond delay="0"/>
                                          </p:stCondLst>
                                        </p:cTn>
                                        <p:tgtEl>
                                          <p:spTgt spid="183"/>
                                        </p:tgtEl>
                                        <p:attrNameLst>
                                          <p:attrName>style.visibility</p:attrName>
                                        </p:attrNameLst>
                                      </p:cBhvr>
                                      <p:to>
                                        <p:strVal val="visible"/>
                                      </p:to>
                                    </p:set>
                                    <p:animEffect transition="in" filter="wipe(up)">
                                      <p:cBhvr>
                                        <p:cTn id="167" dur="500"/>
                                        <p:tgtEl>
                                          <p:spTgt spid="183"/>
                                        </p:tgtEl>
                                      </p:cBhvr>
                                    </p:animEffect>
                                  </p:childTnLst>
                                </p:cTn>
                              </p:par>
                            </p:childTnLst>
                          </p:cTn>
                        </p:par>
                        <p:par>
                          <p:cTn id="168" fill="hold">
                            <p:stCondLst>
                              <p:cond delay="500"/>
                            </p:stCondLst>
                            <p:childTnLst>
                              <p:par>
                                <p:cTn id="169" presetID="22" presetClass="entr" presetSubtype="2" fill="hold" nodeType="afterEffect">
                                  <p:stCondLst>
                                    <p:cond delay="0"/>
                                  </p:stCondLst>
                                  <p:childTnLst>
                                    <p:set>
                                      <p:cBhvr>
                                        <p:cTn id="170" dur="1" fill="hold">
                                          <p:stCondLst>
                                            <p:cond delay="0"/>
                                          </p:stCondLst>
                                        </p:cTn>
                                        <p:tgtEl>
                                          <p:spTgt spid="185"/>
                                        </p:tgtEl>
                                        <p:attrNameLst>
                                          <p:attrName>style.visibility</p:attrName>
                                        </p:attrNameLst>
                                      </p:cBhvr>
                                      <p:to>
                                        <p:strVal val="visible"/>
                                      </p:to>
                                    </p:set>
                                    <p:animEffect transition="in" filter="wipe(right)">
                                      <p:cBhvr>
                                        <p:cTn id="171" dur="500"/>
                                        <p:tgtEl>
                                          <p:spTgt spid="185"/>
                                        </p:tgtEl>
                                      </p:cBhvr>
                                    </p:animEffect>
                                  </p:childTnLst>
                                </p:cTn>
                              </p:par>
                            </p:childTnLst>
                          </p:cTn>
                        </p:par>
                        <p:par>
                          <p:cTn id="172" fill="hold">
                            <p:stCondLst>
                              <p:cond delay="1000"/>
                            </p:stCondLst>
                            <p:childTnLst>
                              <p:par>
                                <p:cTn id="173" presetID="22" presetClass="entr" presetSubtype="1" fill="hold" nodeType="afterEffect">
                                  <p:stCondLst>
                                    <p:cond delay="0"/>
                                  </p:stCondLst>
                                  <p:childTnLst>
                                    <p:set>
                                      <p:cBhvr>
                                        <p:cTn id="174" dur="1" fill="hold">
                                          <p:stCondLst>
                                            <p:cond delay="0"/>
                                          </p:stCondLst>
                                        </p:cTn>
                                        <p:tgtEl>
                                          <p:spTgt spid="187"/>
                                        </p:tgtEl>
                                        <p:attrNameLst>
                                          <p:attrName>style.visibility</p:attrName>
                                        </p:attrNameLst>
                                      </p:cBhvr>
                                      <p:to>
                                        <p:strVal val="visible"/>
                                      </p:to>
                                    </p:set>
                                    <p:animEffect transition="in" filter="wipe(up)">
                                      <p:cBhvr>
                                        <p:cTn id="175" dur="500"/>
                                        <p:tgtEl>
                                          <p:spTgt spid="187"/>
                                        </p:tgtEl>
                                      </p:cBhvr>
                                    </p:animEffect>
                                  </p:childTnLst>
                                </p:cTn>
                              </p:par>
                            </p:childTnLst>
                          </p:cTn>
                        </p:par>
                        <p:par>
                          <p:cTn id="176" fill="hold">
                            <p:stCondLst>
                              <p:cond delay="1500"/>
                            </p:stCondLst>
                            <p:childTnLst>
                              <p:par>
                                <p:cTn id="177" presetID="22" presetClass="entr" presetSubtype="1" fill="hold" nodeType="afterEffect">
                                  <p:stCondLst>
                                    <p:cond delay="0"/>
                                  </p:stCondLst>
                                  <p:childTnLst>
                                    <p:set>
                                      <p:cBhvr>
                                        <p:cTn id="178" dur="1" fill="hold">
                                          <p:stCondLst>
                                            <p:cond delay="0"/>
                                          </p:stCondLst>
                                        </p:cTn>
                                        <p:tgtEl>
                                          <p:spTgt spid="1049"/>
                                        </p:tgtEl>
                                        <p:attrNameLst>
                                          <p:attrName>style.visibility</p:attrName>
                                        </p:attrNameLst>
                                      </p:cBhvr>
                                      <p:to>
                                        <p:strVal val="visible"/>
                                      </p:to>
                                    </p:set>
                                    <p:animEffect transition="in" filter="wipe(up)">
                                      <p:cBhvr>
                                        <p:cTn id="179" dur="500"/>
                                        <p:tgtEl>
                                          <p:spTgt spid="1049"/>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9"/>
                                        </p:tgtEl>
                                        <p:attrNameLst>
                                          <p:attrName>style.visibility</p:attrName>
                                        </p:attrNameLst>
                                      </p:cBhvr>
                                      <p:to>
                                        <p:strVal val="visible"/>
                                      </p:to>
                                    </p:set>
                                    <p:animEffect transition="in" filter="wipe(left)">
                                      <p:cBhvr>
                                        <p:cTn id="184" dur="500"/>
                                        <p:tgtEl>
                                          <p:spTgt spid="39"/>
                                        </p:tgtEl>
                                      </p:cBhvr>
                                    </p:animEffect>
                                  </p:childTnLst>
                                </p:cTn>
                              </p:par>
                            </p:childTnLst>
                          </p:cTn>
                        </p:par>
                        <p:par>
                          <p:cTn id="185" fill="hold">
                            <p:stCondLst>
                              <p:cond delay="500"/>
                            </p:stCondLst>
                            <p:childTnLst>
                              <p:par>
                                <p:cTn id="186" presetID="22" presetClass="entr" presetSubtype="8" fill="hold" nodeType="afterEffect">
                                  <p:stCondLst>
                                    <p:cond delay="0"/>
                                  </p:stCondLst>
                                  <p:childTnLst>
                                    <p:set>
                                      <p:cBhvr>
                                        <p:cTn id="187" dur="1" fill="hold">
                                          <p:stCondLst>
                                            <p:cond delay="0"/>
                                          </p:stCondLst>
                                        </p:cTn>
                                        <p:tgtEl>
                                          <p:spTgt spid="1043"/>
                                        </p:tgtEl>
                                        <p:attrNameLst>
                                          <p:attrName>style.visibility</p:attrName>
                                        </p:attrNameLst>
                                      </p:cBhvr>
                                      <p:to>
                                        <p:strVal val="visible"/>
                                      </p:to>
                                    </p:set>
                                    <p:animEffect transition="in" filter="wipe(left)">
                                      <p:cBhvr>
                                        <p:cTn id="188" dur="500"/>
                                        <p:tgtEl>
                                          <p:spTgt spid="1043"/>
                                        </p:tgtEl>
                                      </p:cBhvr>
                                    </p:animEffect>
                                  </p:childTnLst>
                                </p:cTn>
                              </p:par>
                            </p:childTnLst>
                          </p:cTn>
                        </p:par>
                        <p:par>
                          <p:cTn id="189" fill="hold">
                            <p:stCondLst>
                              <p:cond delay="1000"/>
                            </p:stCondLst>
                            <p:childTnLst>
                              <p:par>
                                <p:cTn id="190" presetID="22" presetClass="entr" presetSubtype="4" fill="hold" nodeType="afterEffect">
                                  <p:stCondLst>
                                    <p:cond delay="0"/>
                                  </p:stCondLst>
                                  <p:childTnLst>
                                    <p:set>
                                      <p:cBhvr>
                                        <p:cTn id="191" dur="1" fill="hold">
                                          <p:stCondLst>
                                            <p:cond delay="0"/>
                                          </p:stCondLst>
                                        </p:cTn>
                                        <p:tgtEl>
                                          <p:spTgt spid="88"/>
                                        </p:tgtEl>
                                        <p:attrNameLst>
                                          <p:attrName>style.visibility</p:attrName>
                                        </p:attrNameLst>
                                      </p:cBhvr>
                                      <p:to>
                                        <p:strVal val="visible"/>
                                      </p:to>
                                    </p:set>
                                    <p:animEffect transition="in" filter="wipe(down)">
                                      <p:cBhvr>
                                        <p:cTn id="192" dur="500"/>
                                        <p:tgtEl>
                                          <p:spTgt spid="88"/>
                                        </p:tgtEl>
                                      </p:cBhvr>
                                    </p:animEffect>
                                  </p:childTnLst>
                                </p:cTn>
                              </p:par>
                            </p:childTnLst>
                          </p:cTn>
                        </p:par>
                        <p:par>
                          <p:cTn id="193" fill="hold">
                            <p:stCondLst>
                              <p:cond delay="1500"/>
                            </p:stCondLst>
                            <p:childTnLst>
                              <p:par>
                                <p:cTn id="194" presetID="22" presetClass="entr" presetSubtype="4" fill="hold" nodeType="afterEffect">
                                  <p:stCondLst>
                                    <p:cond delay="0"/>
                                  </p:stCondLst>
                                  <p:childTnLst>
                                    <p:set>
                                      <p:cBhvr>
                                        <p:cTn id="195" dur="1" fill="hold">
                                          <p:stCondLst>
                                            <p:cond delay="0"/>
                                          </p:stCondLst>
                                        </p:cTn>
                                        <p:tgtEl>
                                          <p:spTgt spid="56"/>
                                        </p:tgtEl>
                                        <p:attrNameLst>
                                          <p:attrName>style.visibility</p:attrName>
                                        </p:attrNameLst>
                                      </p:cBhvr>
                                      <p:to>
                                        <p:strVal val="visible"/>
                                      </p:to>
                                    </p:set>
                                    <p:animEffect transition="in" filter="wipe(down)">
                                      <p:cBhvr>
                                        <p:cTn id="196" dur="500"/>
                                        <p:tgtEl>
                                          <p:spTgt spid="56"/>
                                        </p:tgtEl>
                                      </p:cBhvr>
                                    </p:animEffect>
                                  </p:childTnLst>
                                </p:cTn>
                              </p:par>
                            </p:childTnLst>
                          </p:cTn>
                        </p:par>
                      </p:childTnLst>
                    </p:cTn>
                  </p:par>
                  <p:par>
                    <p:cTn id="197" fill="hold">
                      <p:stCondLst>
                        <p:cond delay="indefinite"/>
                      </p:stCondLst>
                      <p:childTnLst>
                        <p:par>
                          <p:cTn id="198" fill="hold">
                            <p:stCondLst>
                              <p:cond delay="0"/>
                            </p:stCondLst>
                            <p:childTnLst>
                              <p:par>
                                <p:cTn id="199" presetID="22" presetClass="entr" presetSubtype="8" fill="hold" nodeType="clickEffect">
                                  <p:stCondLst>
                                    <p:cond delay="0"/>
                                  </p:stCondLst>
                                  <p:childTnLst>
                                    <p:set>
                                      <p:cBhvr>
                                        <p:cTn id="200" dur="1" fill="hold">
                                          <p:stCondLst>
                                            <p:cond delay="0"/>
                                          </p:stCondLst>
                                        </p:cTn>
                                        <p:tgtEl>
                                          <p:spTgt spid="43"/>
                                        </p:tgtEl>
                                        <p:attrNameLst>
                                          <p:attrName>style.visibility</p:attrName>
                                        </p:attrNameLst>
                                      </p:cBhvr>
                                      <p:to>
                                        <p:strVal val="visible"/>
                                      </p:to>
                                    </p:set>
                                    <p:animEffect transition="in" filter="wipe(left)">
                                      <p:cBhvr>
                                        <p:cTn id="201" dur="500"/>
                                        <p:tgtEl>
                                          <p:spTgt spid="43"/>
                                        </p:tgtEl>
                                      </p:cBhvr>
                                    </p:animEffect>
                                  </p:childTnLst>
                                </p:cTn>
                              </p:par>
                            </p:childTnLst>
                          </p:cTn>
                        </p:par>
                        <p:par>
                          <p:cTn id="202" fill="hold">
                            <p:stCondLst>
                              <p:cond delay="500"/>
                            </p:stCondLst>
                            <p:childTnLst>
                              <p:par>
                                <p:cTn id="203" presetID="22" presetClass="entr" presetSubtype="1" fill="hold" nodeType="afterEffect">
                                  <p:stCondLst>
                                    <p:cond delay="0"/>
                                  </p:stCondLst>
                                  <p:childTnLst>
                                    <p:set>
                                      <p:cBhvr>
                                        <p:cTn id="204" dur="1" fill="hold">
                                          <p:stCondLst>
                                            <p:cond delay="0"/>
                                          </p:stCondLst>
                                        </p:cTn>
                                        <p:tgtEl>
                                          <p:spTgt spid="91"/>
                                        </p:tgtEl>
                                        <p:attrNameLst>
                                          <p:attrName>style.visibility</p:attrName>
                                        </p:attrNameLst>
                                      </p:cBhvr>
                                      <p:to>
                                        <p:strVal val="visible"/>
                                      </p:to>
                                    </p:set>
                                    <p:animEffect transition="in" filter="wipe(up)">
                                      <p:cBhvr>
                                        <p:cTn id="205" dur="500"/>
                                        <p:tgtEl>
                                          <p:spTgt spid="91"/>
                                        </p:tgtEl>
                                      </p:cBhvr>
                                    </p:animEffect>
                                  </p:childTnLst>
                                </p:cTn>
                              </p:par>
                            </p:childTnLst>
                          </p:cTn>
                        </p:par>
                        <p:par>
                          <p:cTn id="206" fill="hold">
                            <p:stCondLst>
                              <p:cond delay="1000"/>
                            </p:stCondLst>
                            <p:childTnLst>
                              <p:par>
                                <p:cTn id="207" presetID="22" presetClass="entr" presetSubtype="2" fill="hold" nodeType="afterEffect">
                                  <p:stCondLst>
                                    <p:cond delay="0"/>
                                  </p:stCondLst>
                                  <p:childTnLst>
                                    <p:set>
                                      <p:cBhvr>
                                        <p:cTn id="208" dur="1" fill="hold">
                                          <p:stCondLst>
                                            <p:cond delay="0"/>
                                          </p:stCondLst>
                                        </p:cTn>
                                        <p:tgtEl>
                                          <p:spTgt spid="93"/>
                                        </p:tgtEl>
                                        <p:attrNameLst>
                                          <p:attrName>style.visibility</p:attrName>
                                        </p:attrNameLst>
                                      </p:cBhvr>
                                      <p:to>
                                        <p:strVal val="visible"/>
                                      </p:to>
                                    </p:set>
                                    <p:animEffect transition="in" filter="wipe(right)">
                                      <p:cBhvr>
                                        <p:cTn id="209" dur="500"/>
                                        <p:tgtEl>
                                          <p:spTgt spid="93"/>
                                        </p:tgtEl>
                                      </p:cBhvr>
                                    </p:animEffect>
                                  </p:childTnLst>
                                </p:cTn>
                              </p:par>
                            </p:childTnLst>
                          </p:cTn>
                        </p:par>
                        <p:par>
                          <p:cTn id="210" fill="hold">
                            <p:stCondLst>
                              <p:cond delay="1500"/>
                            </p:stCondLst>
                            <p:childTnLst>
                              <p:par>
                                <p:cTn id="211" presetID="22" presetClass="entr" presetSubtype="4" fill="hold" nodeType="afterEffect">
                                  <p:stCondLst>
                                    <p:cond delay="0"/>
                                  </p:stCondLst>
                                  <p:childTnLst>
                                    <p:set>
                                      <p:cBhvr>
                                        <p:cTn id="212" dur="1" fill="hold">
                                          <p:stCondLst>
                                            <p:cond delay="0"/>
                                          </p:stCondLst>
                                        </p:cTn>
                                        <p:tgtEl>
                                          <p:spTgt spid="95"/>
                                        </p:tgtEl>
                                        <p:attrNameLst>
                                          <p:attrName>style.visibility</p:attrName>
                                        </p:attrNameLst>
                                      </p:cBhvr>
                                      <p:to>
                                        <p:strVal val="visible"/>
                                      </p:to>
                                    </p:set>
                                    <p:animEffect transition="in" filter="wipe(down)">
                                      <p:cBhvr>
                                        <p:cTn id="213" dur="500"/>
                                        <p:tgtEl>
                                          <p:spTgt spid="95"/>
                                        </p:tgtEl>
                                      </p:cBhvr>
                                    </p:animEffect>
                                  </p:childTnLst>
                                </p:cTn>
                              </p:par>
                            </p:childTnLst>
                          </p:cTn>
                        </p:par>
                        <p:par>
                          <p:cTn id="214" fill="hold">
                            <p:stCondLst>
                              <p:cond delay="2000"/>
                            </p:stCondLst>
                            <p:childTnLst>
                              <p:par>
                                <p:cTn id="215" presetID="22" presetClass="entr" presetSubtype="8" fill="hold" nodeType="afterEffect">
                                  <p:stCondLst>
                                    <p:cond delay="0"/>
                                  </p:stCondLst>
                                  <p:childTnLst>
                                    <p:set>
                                      <p:cBhvr>
                                        <p:cTn id="216" dur="1" fill="hold">
                                          <p:stCondLst>
                                            <p:cond delay="0"/>
                                          </p:stCondLst>
                                        </p:cTn>
                                        <p:tgtEl>
                                          <p:spTgt spid="209"/>
                                        </p:tgtEl>
                                        <p:attrNameLst>
                                          <p:attrName>style.visibility</p:attrName>
                                        </p:attrNameLst>
                                      </p:cBhvr>
                                      <p:to>
                                        <p:strVal val="visible"/>
                                      </p:to>
                                    </p:set>
                                    <p:animEffect transition="in" filter="wipe(left)">
                                      <p:cBhvr>
                                        <p:cTn id="217" dur="500"/>
                                        <p:tgtEl>
                                          <p:spTgt spid="209"/>
                                        </p:tgtEl>
                                      </p:cBhvr>
                                    </p:animEffect>
                                  </p:childTnLst>
                                </p:cTn>
                              </p:par>
                            </p:childTnLst>
                          </p:cTn>
                        </p:par>
                      </p:childTnLst>
                    </p:cTn>
                  </p:par>
                  <p:par>
                    <p:cTn id="218" fill="hold">
                      <p:stCondLst>
                        <p:cond delay="indefinite"/>
                      </p:stCondLst>
                      <p:childTnLst>
                        <p:par>
                          <p:cTn id="219" fill="hold">
                            <p:stCondLst>
                              <p:cond delay="0"/>
                            </p:stCondLst>
                            <p:childTnLst>
                              <p:par>
                                <p:cTn id="220" presetID="22" presetClass="entr" presetSubtype="8" fill="hold" nodeType="clickEffect">
                                  <p:stCondLst>
                                    <p:cond delay="0"/>
                                  </p:stCondLst>
                                  <p:childTnLst>
                                    <p:set>
                                      <p:cBhvr>
                                        <p:cTn id="221" dur="1" fill="hold">
                                          <p:stCondLst>
                                            <p:cond delay="0"/>
                                          </p:stCondLst>
                                        </p:cTn>
                                        <p:tgtEl>
                                          <p:spTgt spid="83"/>
                                        </p:tgtEl>
                                        <p:attrNameLst>
                                          <p:attrName>style.visibility</p:attrName>
                                        </p:attrNameLst>
                                      </p:cBhvr>
                                      <p:to>
                                        <p:strVal val="visible"/>
                                      </p:to>
                                    </p:set>
                                    <p:animEffect transition="in" filter="wipe(left)">
                                      <p:cBhvr>
                                        <p:cTn id="222" dur="500"/>
                                        <p:tgtEl>
                                          <p:spTgt spid="83"/>
                                        </p:tgtEl>
                                      </p:cBhvr>
                                    </p:animEffect>
                                  </p:childTnLst>
                                </p:cTn>
                              </p:par>
                            </p:childTnLst>
                          </p:cTn>
                        </p:par>
                        <p:par>
                          <p:cTn id="223" fill="hold">
                            <p:stCondLst>
                              <p:cond delay="500"/>
                            </p:stCondLst>
                            <p:childTnLst>
                              <p:par>
                                <p:cTn id="224" presetID="22" presetClass="entr" presetSubtype="1" fill="hold" nodeType="afterEffect">
                                  <p:stCondLst>
                                    <p:cond delay="0"/>
                                  </p:stCondLst>
                                  <p:childTnLst>
                                    <p:set>
                                      <p:cBhvr>
                                        <p:cTn id="225" dur="1" fill="hold">
                                          <p:stCondLst>
                                            <p:cond delay="0"/>
                                          </p:stCondLst>
                                        </p:cTn>
                                        <p:tgtEl>
                                          <p:spTgt spid="85"/>
                                        </p:tgtEl>
                                        <p:attrNameLst>
                                          <p:attrName>style.visibility</p:attrName>
                                        </p:attrNameLst>
                                      </p:cBhvr>
                                      <p:to>
                                        <p:strVal val="visible"/>
                                      </p:to>
                                    </p:set>
                                    <p:animEffect transition="in" filter="wipe(up)">
                                      <p:cBhvr>
                                        <p:cTn id="226" dur="500"/>
                                        <p:tgtEl>
                                          <p:spTgt spid="85"/>
                                        </p:tgtEl>
                                      </p:cBhvr>
                                    </p:animEffect>
                                  </p:childTnLst>
                                </p:cTn>
                              </p:par>
                            </p:childTnLst>
                          </p:cTn>
                        </p:par>
                      </p:childTnLst>
                    </p:cTn>
                  </p:par>
                  <p:par>
                    <p:cTn id="227" fill="hold">
                      <p:stCondLst>
                        <p:cond delay="indefinite"/>
                      </p:stCondLst>
                      <p:childTnLst>
                        <p:par>
                          <p:cTn id="228" fill="hold">
                            <p:stCondLst>
                              <p:cond delay="0"/>
                            </p:stCondLst>
                            <p:childTnLst>
                              <p:par>
                                <p:cTn id="229" presetID="22" presetClass="entr" presetSubtype="8" fill="hold" nodeType="clickEffect">
                                  <p:stCondLst>
                                    <p:cond delay="0"/>
                                  </p:stCondLst>
                                  <p:childTnLst>
                                    <p:set>
                                      <p:cBhvr>
                                        <p:cTn id="230" dur="1" fill="hold">
                                          <p:stCondLst>
                                            <p:cond delay="0"/>
                                          </p:stCondLst>
                                        </p:cTn>
                                        <p:tgtEl>
                                          <p:spTgt spid="41"/>
                                        </p:tgtEl>
                                        <p:attrNameLst>
                                          <p:attrName>style.visibility</p:attrName>
                                        </p:attrNameLst>
                                      </p:cBhvr>
                                      <p:to>
                                        <p:strVal val="visible"/>
                                      </p:to>
                                    </p:set>
                                    <p:animEffect transition="in" filter="wipe(left)">
                                      <p:cBhvr>
                                        <p:cTn id="231" dur="500"/>
                                        <p:tgtEl>
                                          <p:spTgt spid="41"/>
                                        </p:tgtEl>
                                      </p:cBhvr>
                                    </p:animEffect>
                                  </p:childTnLst>
                                </p:cTn>
                              </p:par>
                            </p:childTnLst>
                          </p:cTn>
                        </p:par>
                        <p:par>
                          <p:cTn id="232" fill="hold">
                            <p:stCondLst>
                              <p:cond delay="500"/>
                            </p:stCondLst>
                            <p:childTnLst>
                              <p:par>
                                <p:cTn id="233" presetID="22" presetClass="entr" presetSubtype="8" fill="hold" nodeType="after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wipe(left)">
                                      <p:cBhvr>
                                        <p:cTn id="235" dur="500"/>
                                        <p:tgtEl>
                                          <p:spTgt spid="73"/>
                                        </p:tgtEl>
                                      </p:cBhvr>
                                    </p:animEffect>
                                  </p:childTnLst>
                                </p:cTn>
                              </p:par>
                            </p:childTnLst>
                          </p:cTn>
                        </p:par>
                      </p:childTnLst>
                    </p:cTn>
                  </p:par>
                  <p:par>
                    <p:cTn id="236" fill="hold">
                      <p:stCondLst>
                        <p:cond delay="indefinite"/>
                      </p:stCondLst>
                      <p:childTnLst>
                        <p:par>
                          <p:cTn id="237" fill="hold">
                            <p:stCondLst>
                              <p:cond delay="0"/>
                            </p:stCondLst>
                            <p:childTnLst>
                              <p:par>
                                <p:cTn id="238" presetID="22" presetClass="entr" presetSubtype="1" fill="hold" nodeType="clickEffect">
                                  <p:stCondLst>
                                    <p:cond delay="0"/>
                                  </p:stCondLst>
                                  <p:childTnLst>
                                    <p:set>
                                      <p:cBhvr>
                                        <p:cTn id="239" dur="1" fill="hold">
                                          <p:stCondLst>
                                            <p:cond delay="0"/>
                                          </p:stCondLst>
                                        </p:cTn>
                                        <p:tgtEl>
                                          <p:spTgt spid="211"/>
                                        </p:tgtEl>
                                        <p:attrNameLst>
                                          <p:attrName>style.visibility</p:attrName>
                                        </p:attrNameLst>
                                      </p:cBhvr>
                                      <p:to>
                                        <p:strVal val="visible"/>
                                      </p:to>
                                    </p:set>
                                    <p:animEffect transition="in" filter="wipe(up)">
                                      <p:cBhvr>
                                        <p:cTn id="240" dur="500"/>
                                        <p:tgtEl>
                                          <p:spTgt spid="211"/>
                                        </p:tgtEl>
                                      </p:cBhvr>
                                    </p:animEffect>
                                  </p:childTnLst>
                                </p:cTn>
                              </p:par>
                            </p:childTnLst>
                          </p:cTn>
                        </p:par>
                        <p:par>
                          <p:cTn id="241" fill="hold">
                            <p:stCondLst>
                              <p:cond delay="500"/>
                            </p:stCondLst>
                            <p:childTnLst>
                              <p:par>
                                <p:cTn id="242" presetID="22" presetClass="entr" presetSubtype="8" fill="hold" grpId="0" nodeType="afterEffect">
                                  <p:stCondLst>
                                    <p:cond delay="0"/>
                                  </p:stCondLst>
                                  <p:childTnLst>
                                    <p:set>
                                      <p:cBhvr>
                                        <p:cTn id="243" dur="1" fill="hold">
                                          <p:stCondLst>
                                            <p:cond delay="0"/>
                                          </p:stCondLst>
                                        </p:cTn>
                                        <p:tgtEl>
                                          <p:spTgt spid="71"/>
                                        </p:tgtEl>
                                        <p:attrNameLst>
                                          <p:attrName>style.visibility</p:attrName>
                                        </p:attrNameLst>
                                      </p:cBhvr>
                                      <p:to>
                                        <p:strVal val="visible"/>
                                      </p:to>
                                    </p:set>
                                    <p:animEffect transition="in" filter="wipe(left)">
                                      <p:cBhvr>
                                        <p:cTn id="244" dur="500"/>
                                        <p:tgtEl>
                                          <p:spTgt spid="71"/>
                                        </p:tgtEl>
                                      </p:cBhvr>
                                    </p:animEffect>
                                  </p:childTnLst>
                                </p:cTn>
                              </p:par>
                            </p:childTnLst>
                          </p:cTn>
                        </p:par>
                        <p:par>
                          <p:cTn id="245" fill="hold">
                            <p:stCondLst>
                              <p:cond delay="1000"/>
                            </p:stCondLst>
                            <p:childTnLst>
                              <p:par>
                                <p:cTn id="246" presetID="22" presetClass="entr" presetSubtype="8" fill="hold" nodeType="afterEffect">
                                  <p:stCondLst>
                                    <p:cond delay="0"/>
                                  </p:stCondLst>
                                  <p:childTnLst>
                                    <p:set>
                                      <p:cBhvr>
                                        <p:cTn id="247" dur="1" fill="hold">
                                          <p:stCondLst>
                                            <p:cond delay="0"/>
                                          </p:stCondLst>
                                        </p:cTn>
                                        <p:tgtEl>
                                          <p:spTgt spid="1042"/>
                                        </p:tgtEl>
                                        <p:attrNameLst>
                                          <p:attrName>style.visibility</p:attrName>
                                        </p:attrNameLst>
                                      </p:cBhvr>
                                      <p:to>
                                        <p:strVal val="visible"/>
                                      </p:to>
                                    </p:set>
                                    <p:animEffect transition="in" filter="wipe(left)">
                                      <p:cBhvr>
                                        <p:cTn id="248" dur="500"/>
                                        <p:tgtEl>
                                          <p:spTgt spid="1042"/>
                                        </p:tgtEl>
                                      </p:cBhvr>
                                    </p:animEffect>
                                  </p:childTnLst>
                                </p:cTn>
                              </p:par>
                            </p:childTnLst>
                          </p:cTn>
                        </p:par>
                        <p:par>
                          <p:cTn id="249" fill="hold">
                            <p:stCondLst>
                              <p:cond delay="1500"/>
                            </p:stCondLst>
                            <p:childTnLst>
                              <p:par>
                                <p:cTn id="250" presetID="22" presetClass="entr" presetSubtype="2" fill="hold" grpId="0" nodeType="afterEffect">
                                  <p:stCondLst>
                                    <p:cond delay="0"/>
                                  </p:stCondLst>
                                  <p:childTnLst>
                                    <p:set>
                                      <p:cBhvr>
                                        <p:cTn id="251" dur="1" fill="hold">
                                          <p:stCondLst>
                                            <p:cond delay="0"/>
                                          </p:stCondLst>
                                        </p:cTn>
                                        <p:tgtEl>
                                          <p:spTgt spid="31"/>
                                        </p:tgtEl>
                                        <p:attrNameLst>
                                          <p:attrName>style.visibility</p:attrName>
                                        </p:attrNameLst>
                                      </p:cBhvr>
                                      <p:to>
                                        <p:strVal val="visible"/>
                                      </p:to>
                                    </p:set>
                                    <p:animEffect transition="in" filter="wipe(right)">
                                      <p:cBhvr>
                                        <p:cTn id="2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animBg="1"/>
      <p:bldP spid="35" grpId="0" animBg="1"/>
      <p:bldP spid="71" grpId="0" animBg="1"/>
      <p:bldP spid="7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2401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2401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27" name="Object 3"/>
          <p:cNvGraphicFramePr>
            <a:graphicFrameLocks noChangeAspect="1"/>
          </p:cNvGraphicFramePr>
          <p:nvPr/>
        </p:nvGraphicFramePr>
        <p:xfrm>
          <a:off x="2195195" y="844862"/>
          <a:ext cx="1767205" cy="1212538"/>
        </p:xfrm>
        <a:graphic>
          <a:graphicData uri="http://schemas.openxmlformats.org/presentationml/2006/ole">
            <p:oleObj spid="_x0000_s443395" name="Slide" r:id="rId5" imgW="4570486" imgH="3427546" progId="PowerPoint.Slide.12">
              <p:embed/>
            </p:oleObj>
          </a:graphicData>
        </a:graphic>
      </p:graphicFrame>
      <p:sp>
        <p:nvSpPr>
          <p:cNvPr id="1030" name="Rectangle 6"/>
          <p:cNvSpPr>
            <a:spLocks noChangeArrowheads="1"/>
          </p:cNvSpPr>
          <p:nvPr/>
        </p:nvSpPr>
        <p:spPr bwMode="auto">
          <a:xfrm>
            <a:off x="0" y="-2401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29" name="Object 5"/>
          <p:cNvGraphicFramePr>
            <a:graphicFrameLocks noChangeAspect="1"/>
          </p:cNvGraphicFramePr>
          <p:nvPr/>
        </p:nvGraphicFramePr>
        <p:xfrm>
          <a:off x="3048000" y="2209800"/>
          <a:ext cx="1752600" cy="1199213"/>
        </p:xfrm>
        <a:graphic>
          <a:graphicData uri="http://schemas.openxmlformats.org/presentationml/2006/ole">
            <p:oleObj spid="_x0000_s443396" name="Slide" r:id="rId6" imgW="4570486" imgH="3427546" progId="PowerPoint.Slide.12">
              <p:embed/>
            </p:oleObj>
          </a:graphicData>
        </a:graphic>
      </p:graphicFrame>
      <p:graphicFrame>
        <p:nvGraphicFramePr>
          <p:cNvPr id="1032" name="Object 8"/>
          <p:cNvGraphicFramePr>
            <a:graphicFrameLocks noChangeAspect="1"/>
          </p:cNvGraphicFramePr>
          <p:nvPr/>
        </p:nvGraphicFramePr>
        <p:xfrm>
          <a:off x="2819400" y="3505200"/>
          <a:ext cx="1676400" cy="1219200"/>
        </p:xfrm>
        <a:graphic>
          <a:graphicData uri="http://schemas.openxmlformats.org/presentationml/2006/ole">
            <p:oleObj spid="_x0000_s443397" name="Slide" r:id="rId7" imgW="4570486" imgH="3427546" progId="PowerPoint.Slide.12">
              <p:embed/>
            </p:oleObj>
          </a:graphicData>
        </a:graphic>
      </p:graphicFrame>
      <p:sp>
        <p:nvSpPr>
          <p:cNvPr id="1033" name="Rectangle 9"/>
          <p:cNvSpPr>
            <a:spLocks noChangeArrowheads="1"/>
          </p:cNvSpPr>
          <p:nvPr/>
        </p:nvSpPr>
        <p:spPr bwMode="auto">
          <a:xfrm>
            <a:off x="0" y="-115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34" name="Rectangle 10"/>
          <p:cNvSpPr>
            <a:spLocks noChangeArrowheads="1"/>
          </p:cNvSpPr>
          <p:nvPr/>
        </p:nvSpPr>
        <p:spPr bwMode="auto">
          <a:xfrm>
            <a:off x="152400" y="2569709"/>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37" name="Object 13"/>
          <p:cNvGraphicFramePr>
            <a:graphicFrameLocks noChangeAspect="1"/>
          </p:cNvGraphicFramePr>
          <p:nvPr/>
        </p:nvGraphicFramePr>
        <p:xfrm>
          <a:off x="6705600" y="768662"/>
          <a:ext cx="1759903" cy="1212538"/>
        </p:xfrm>
        <a:graphic>
          <a:graphicData uri="http://schemas.openxmlformats.org/presentationml/2006/ole">
            <p:oleObj spid="_x0000_s443398" name="Slide" r:id="rId8" imgW="4570486" imgH="3427546" progId="PowerPoint.Slide.12">
              <p:embed/>
            </p:oleObj>
          </a:graphicData>
        </a:graphic>
      </p:graphicFrame>
      <p:graphicFrame>
        <p:nvGraphicFramePr>
          <p:cNvPr id="1036" name="Object 12"/>
          <p:cNvGraphicFramePr>
            <a:graphicFrameLocks noChangeAspect="1"/>
          </p:cNvGraphicFramePr>
          <p:nvPr/>
        </p:nvGraphicFramePr>
        <p:xfrm>
          <a:off x="4953000" y="3657600"/>
          <a:ext cx="1752600" cy="1225862"/>
        </p:xfrm>
        <a:graphic>
          <a:graphicData uri="http://schemas.openxmlformats.org/presentationml/2006/ole">
            <p:oleObj spid="_x0000_s443399" name="Slide" r:id="rId9" imgW="4570486" imgH="3427546" progId="PowerPoint.Slide.12">
              <p:embed/>
            </p:oleObj>
          </a:graphicData>
        </a:graphic>
      </p:graphicFrame>
      <p:graphicFrame>
        <p:nvGraphicFramePr>
          <p:cNvPr id="1035" name="Object 11"/>
          <p:cNvGraphicFramePr>
            <a:graphicFrameLocks noChangeAspect="1"/>
          </p:cNvGraphicFramePr>
          <p:nvPr/>
        </p:nvGraphicFramePr>
        <p:xfrm>
          <a:off x="4953000" y="2133600"/>
          <a:ext cx="1752600" cy="1212538"/>
        </p:xfrm>
        <a:graphic>
          <a:graphicData uri="http://schemas.openxmlformats.org/presentationml/2006/ole">
            <p:oleObj spid="_x0000_s443400" name="Slide" r:id="rId10" imgW="4570486" imgH="3427546" progId="PowerPoint.Slide.12">
              <p:embed/>
            </p:oleObj>
          </a:graphicData>
        </a:graphic>
      </p:graphicFrame>
      <p:sp>
        <p:nvSpPr>
          <p:cNvPr id="1038" name="Rectangle 14"/>
          <p:cNvSpPr>
            <a:spLocks noChangeArrowheads="1"/>
          </p:cNvSpPr>
          <p:nvPr/>
        </p:nvSpPr>
        <p:spPr bwMode="auto">
          <a:xfrm>
            <a:off x="0" y="-115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39" name="Rectangle 15"/>
          <p:cNvSpPr>
            <a:spLocks noChangeArrowheads="1"/>
          </p:cNvSpPr>
          <p:nvPr/>
        </p:nvSpPr>
        <p:spPr bwMode="auto">
          <a:xfrm>
            <a:off x="152400" y="2560184"/>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44" name="Object 20"/>
          <p:cNvGraphicFramePr>
            <a:graphicFrameLocks noChangeAspect="1"/>
          </p:cNvGraphicFramePr>
          <p:nvPr/>
        </p:nvGraphicFramePr>
        <p:xfrm>
          <a:off x="7010400" y="2133600"/>
          <a:ext cx="1752600" cy="1212538"/>
        </p:xfrm>
        <a:graphic>
          <a:graphicData uri="http://schemas.openxmlformats.org/presentationml/2006/ole">
            <p:oleObj spid="_x0000_s443401" name="Slide" r:id="rId11" imgW="4570486" imgH="3427546" progId="PowerPoint.Slide.12">
              <p:embed/>
            </p:oleObj>
          </a:graphicData>
        </a:graphic>
      </p:graphicFrame>
      <p:graphicFrame>
        <p:nvGraphicFramePr>
          <p:cNvPr id="1043" name="Object 19"/>
          <p:cNvGraphicFramePr>
            <a:graphicFrameLocks noChangeAspect="1"/>
          </p:cNvGraphicFramePr>
          <p:nvPr/>
        </p:nvGraphicFramePr>
        <p:xfrm>
          <a:off x="2057400" y="5257800"/>
          <a:ext cx="1752600" cy="1212538"/>
        </p:xfrm>
        <a:graphic>
          <a:graphicData uri="http://schemas.openxmlformats.org/presentationml/2006/ole">
            <p:oleObj spid="_x0000_s443402" name="Slide" r:id="rId12" imgW="4570486" imgH="3427546" progId="PowerPoint.Slide.12">
              <p:embed/>
            </p:oleObj>
          </a:graphicData>
        </a:graphic>
      </p:graphicFrame>
      <p:graphicFrame>
        <p:nvGraphicFramePr>
          <p:cNvPr id="1042" name="Object 18"/>
          <p:cNvGraphicFramePr>
            <a:graphicFrameLocks noChangeAspect="1"/>
          </p:cNvGraphicFramePr>
          <p:nvPr/>
        </p:nvGraphicFramePr>
        <p:xfrm>
          <a:off x="6934200" y="5334001"/>
          <a:ext cx="1676400" cy="1219200"/>
        </p:xfrm>
        <a:graphic>
          <a:graphicData uri="http://schemas.openxmlformats.org/presentationml/2006/ole">
            <p:oleObj spid="_x0000_s443403" name="Slide" r:id="rId13" imgW="4570486" imgH="3427546" progId="PowerPoint.Slide.12">
              <p:embed/>
            </p:oleObj>
          </a:graphicData>
        </a:graphic>
      </p:graphicFrame>
      <p:sp>
        <p:nvSpPr>
          <p:cNvPr id="1045" name="Rectangle 21"/>
          <p:cNvSpPr>
            <a:spLocks noChangeArrowheads="1"/>
          </p:cNvSpPr>
          <p:nvPr/>
        </p:nvSpPr>
        <p:spPr bwMode="auto">
          <a:xfrm>
            <a:off x="0" y="-11566"/>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046" name="Rectangle 22"/>
          <p:cNvSpPr>
            <a:spLocks noChangeArrowheads="1"/>
          </p:cNvSpPr>
          <p:nvPr/>
        </p:nvSpPr>
        <p:spPr bwMode="auto">
          <a:xfrm>
            <a:off x="152400" y="2560184"/>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049" name="Object 25"/>
          <p:cNvGraphicFramePr>
            <a:graphicFrameLocks noChangeAspect="1"/>
          </p:cNvGraphicFramePr>
          <p:nvPr/>
        </p:nvGraphicFramePr>
        <p:xfrm>
          <a:off x="4876800" y="5257800"/>
          <a:ext cx="1745298" cy="1192551"/>
        </p:xfrm>
        <a:graphic>
          <a:graphicData uri="http://schemas.openxmlformats.org/presentationml/2006/ole">
            <p:oleObj spid="_x0000_s443404" name="Presentation" r:id="rId14" imgW="4570486" imgH="3427546" progId="PowerPoint.Show.12">
              <p:embed/>
            </p:oleObj>
          </a:graphicData>
        </a:graphic>
      </p:graphicFrame>
      <p:graphicFrame>
        <p:nvGraphicFramePr>
          <p:cNvPr id="1048" name="Object 24"/>
          <p:cNvGraphicFramePr>
            <a:graphicFrameLocks noChangeAspect="1"/>
          </p:cNvGraphicFramePr>
          <p:nvPr/>
        </p:nvGraphicFramePr>
        <p:xfrm>
          <a:off x="6858000" y="3657600"/>
          <a:ext cx="1752600" cy="1205875"/>
        </p:xfrm>
        <a:graphic>
          <a:graphicData uri="http://schemas.openxmlformats.org/presentationml/2006/ole">
            <p:oleObj spid="_x0000_s443405" name="Slide" r:id="rId15" imgW="4570486" imgH="3427546" progId="PowerPoint.Slide.12">
              <p:embed/>
            </p:oleObj>
          </a:graphicData>
        </a:graphic>
      </p:graphicFrame>
      <p:sp>
        <p:nvSpPr>
          <p:cNvPr id="1051" name="Rectangle 27"/>
          <p:cNvSpPr>
            <a:spLocks noChangeArrowheads="1"/>
          </p:cNvSpPr>
          <p:nvPr/>
        </p:nvSpPr>
        <p:spPr bwMode="auto">
          <a:xfrm>
            <a:off x="152400" y="2362200"/>
            <a:ext cx="70104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pic>
        <p:nvPicPr>
          <p:cNvPr id="28" name="Picture 7"/>
          <p:cNvPicPr>
            <a:picLocks noChangeAspect="1" noChangeArrowheads="1"/>
          </p:cNvPicPr>
          <p:nvPr/>
        </p:nvPicPr>
        <p:blipFill>
          <a:blip r:embed="rId16" cstate="print">
            <a:lum bright="20000" contrast="-40000"/>
          </a:blip>
          <a:srcRect/>
          <a:stretch>
            <a:fillRect/>
          </a:stretch>
        </p:blipFill>
        <p:spPr bwMode="auto">
          <a:xfrm>
            <a:off x="381000" y="4953000"/>
            <a:ext cx="762000" cy="762000"/>
          </a:xfrm>
          <a:prstGeom prst="rect">
            <a:avLst/>
          </a:prstGeom>
          <a:noFill/>
        </p:spPr>
      </p:pic>
      <p:graphicFrame>
        <p:nvGraphicFramePr>
          <p:cNvPr id="1025" name="Object 1"/>
          <p:cNvGraphicFramePr>
            <a:graphicFrameLocks noChangeAspect="1"/>
          </p:cNvGraphicFramePr>
          <p:nvPr/>
        </p:nvGraphicFramePr>
        <p:xfrm>
          <a:off x="685800" y="2895600"/>
          <a:ext cx="1752600" cy="1219200"/>
        </p:xfrm>
        <a:graphic>
          <a:graphicData uri="http://schemas.openxmlformats.org/presentationml/2006/ole">
            <p:oleObj spid="_x0000_s443394" name="Slide" r:id="rId17" imgW="4570486" imgH="3427546" progId="PowerPoint.Slide.12">
              <p:embed/>
            </p:oleObj>
          </a:graphicData>
        </a:graphic>
      </p:graphicFrame>
      <p:sp>
        <p:nvSpPr>
          <p:cNvPr id="29" name="Arc 28"/>
          <p:cNvSpPr/>
          <p:nvPr/>
        </p:nvSpPr>
        <p:spPr>
          <a:xfrm>
            <a:off x="685800" y="2819400"/>
            <a:ext cx="1676400" cy="838200"/>
          </a:xfrm>
          <a:prstGeom prst="arc">
            <a:avLst>
              <a:gd name="adj1" fmla="val 9923300"/>
              <a:gd name="adj2" fmla="val 126124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Arc 29"/>
          <p:cNvSpPr/>
          <p:nvPr/>
        </p:nvSpPr>
        <p:spPr>
          <a:xfrm>
            <a:off x="2819400" y="3581400"/>
            <a:ext cx="1600200" cy="609600"/>
          </a:xfrm>
          <a:prstGeom prst="arc">
            <a:avLst>
              <a:gd name="adj1" fmla="val 9923300"/>
              <a:gd name="adj2" fmla="val 83355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p:cNvSpPr/>
          <p:nvPr/>
        </p:nvSpPr>
        <p:spPr>
          <a:xfrm>
            <a:off x="7010400" y="5257800"/>
            <a:ext cx="1524000" cy="838200"/>
          </a:xfrm>
          <a:prstGeom prst="arc">
            <a:avLst>
              <a:gd name="adj1" fmla="val 9923300"/>
              <a:gd name="adj2" fmla="val 126124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p:cNvSpPr/>
          <p:nvPr/>
        </p:nvSpPr>
        <p:spPr>
          <a:xfrm>
            <a:off x="2286000" y="762000"/>
            <a:ext cx="1600200" cy="838200"/>
          </a:xfrm>
          <a:prstGeom prst="arc">
            <a:avLst>
              <a:gd name="adj1" fmla="val 9923300"/>
              <a:gd name="adj2" fmla="val 91772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2"/>
          <p:cNvSpPr/>
          <p:nvPr/>
        </p:nvSpPr>
        <p:spPr>
          <a:xfrm>
            <a:off x="5029200" y="2057400"/>
            <a:ext cx="1600200" cy="838200"/>
          </a:xfrm>
          <a:prstGeom prst="arc">
            <a:avLst>
              <a:gd name="adj1" fmla="val 9923300"/>
              <a:gd name="adj2" fmla="val 917720"/>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a:off x="6934200" y="3581400"/>
            <a:ext cx="1600200" cy="838200"/>
          </a:xfrm>
          <a:prstGeom prst="arc">
            <a:avLst>
              <a:gd name="adj1" fmla="val 9923300"/>
              <a:gd name="adj2" fmla="val 1261243"/>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a:off x="5029200" y="3581400"/>
            <a:ext cx="1600200" cy="838200"/>
          </a:xfrm>
          <a:prstGeom prst="arc">
            <a:avLst>
              <a:gd name="adj1" fmla="val 9923300"/>
              <a:gd name="adj2" fmla="val 73916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7" name="Straight Arrow Connector 36"/>
          <p:cNvCxnSpPr>
            <a:stCxn id="28" idx="3"/>
          </p:cNvCxnSpPr>
          <p:nvPr/>
        </p:nvCxnSpPr>
        <p:spPr>
          <a:xfrm>
            <a:off x="1143000" y="5334000"/>
            <a:ext cx="9906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8" idx="3"/>
          </p:cNvCxnSpPr>
          <p:nvPr/>
        </p:nvCxnSpPr>
        <p:spPr>
          <a:xfrm>
            <a:off x="1143000" y="5334000"/>
            <a:ext cx="990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28" idx="3"/>
          </p:cNvCxnSpPr>
          <p:nvPr/>
        </p:nvCxnSpPr>
        <p:spPr>
          <a:xfrm>
            <a:off x="1143000" y="53340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8" idx="3"/>
          </p:cNvCxnSpPr>
          <p:nvPr/>
        </p:nvCxnSpPr>
        <p:spPr>
          <a:xfrm>
            <a:off x="1143000" y="5334000"/>
            <a:ext cx="990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2286000" y="37338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438400" y="2819400"/>
            <a:ext cx="685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2286000" y="1447800"/>
            <a:ext cx="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648200" y="2725087"/>
            <a:ext cx="304800" cy="18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Arc 70"/>
          <p:cNvSpPr/>
          <p:nvPr/>
        </p:nvSpPr>
        <p:spPr>
          <a:xfrm flipV="1">
            <a:off x="3733800" y="5486400"/>
            <a:ext cx="3276600" cy="1143000"/>
          </a:xfrm>
          <a:prstGeom prst="arc">
            <a:avLst>
              <a:gd name="adj1" fmla="val 10753889"/>
              <a:gd name="adj2" fmla="val 17494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3" name="Straight Arrow Connector 72"/>
          <p:cNvCxnSpPr/>
          <p:nvPr/>
        </p:nvCxnSpPr>
        <p:spPr>
          <a:xfrm>
            <a:off x="3810000" y="586740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6629400" y="2667000"/>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019800" y="1295400"/>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28" idx="0"/>
          </p:cNvCxnSpPr>
          <p:nvPr/>
        </p:nvCxnSpPr>
        <p:spPr>
          <a:xfrm flipV="1">
            <a:off x="762000" y="3581400"/>
            <a:ext cx="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Elbow Connector 55"/>
          <p:cNvCxnSpPr/>
          <p:nvPr/>
        </p:nvCxnSpPr>
        <p:spPr>
          <a:xfrm rot="16200000" flipV="1">
            <a:off x="2438400" y="4648200"/>
            <a:ext cx="1752600" cy="838200"/>
          </a:xfrm>
          <a:prstGeom prst="bentConnector3">
            <a:avLst>
              <a:gd name="adj1" fmla="val 75245"/>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4" name="Object 7"/>
          <p:cNvGraphicFramePr>
            <a:graphicFrameLocks noChangeAspect="1"/>
          </p:cNvGraphicFramePr>
          <p:nvPr/>
        </p:nvGraphicFramePr>
        <p:xfrm>
          <a:off x="4267200" y="851525"/>
          <a:ext cx="1759903" cy="1205875"/>
        </p:xfrm>
        <a:graphic>
          <a:graphicData uri="http://schemas.openxmlformats.org/presentationml/2006/ole">
            <p:oleObj spid="_x0000_s443406" name="Slide" r:id="rId18" imgW="4570486" imgH="3427546" progId="PowerPoint.Slide.12">
              <p:embed/>
            </p:oleObj>
          </a:graphicData>
        </a:graphic>
      </p:graphicFrame>
      <p:sp>
        <p:nvSpPr>
          <p:cNvPr id="76" name="Arc 75"/>
          <p:cNvSpPr/>
          <p:nvPr/>
        </p:nvSpPr>
        <p:spPr>
          <a:xfrm>
            <a:off x="4274503" y="762000"/>
            <a:ext cx="1676400" cy="762000"/>
          </a:xfrm>
          <a:prstGeom prst="arc">
            <a:avLst>
              <a:gd name="adj1" fmla="val 9923300"/>
              <a:gd name="adj2" fmla="val 739164"/>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flipV="1">
            <a:off x="2362200" y="1524000"/>
            <a:ext cx="1905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Elbow Connector 165"/>
          <p:cNvCxnSpPr/>
          <p:nvPr/>
        </p:nvCxnSpPr>
        <p:spPr>
          <a:xfrm rot="10800000" flipV="1">
            <a:off x="6934200" y="2743200"/>
            <a:ext cx="1676400" cy="762000"/>
          </a:xfrm>
          <a:prstGeom prst="bentConnector3">
            <a:avLst>
              <a:gd name="adj1" fmla="val -182"/>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a:off x="6934200" y="3505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Elbow Connector 177"/>
          <p:cNvCxnSpPr/>
          <p:nvPr/>
        </p:nvCxnSpPr>
        <p:spPr>
          <a:xfrm rot="10800000" flipV="1">
            <a:off x="4953000" y="2743200"/>
            <a:ext cx="1600200" cy="762000"/>
          </a:xfrm>
          <a:prstGeom prst="bentConnector3">
            <a:avLst>
              <a:gd name="adj1" fmla="val -2535"/>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a:off x="4953000" y="3505200"/>
            <a:ext cx="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8686800" y="2743200"/>
            <a:ext cx="0" cy="24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5029200" y="5181600"/>
            <a:ext cx="3657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a:off x="5029200" y="51816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flipV="1">
            <a:off x="8686800" y="19812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flipH="1">
            <a:off x="6705600" y="1981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6705600" y="14478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129041" name="Object 17"/>
          <p:cNvGraphicFramePr>
            <a:graphicFrameLocks noChangeAspect="1"/>
          </p:cNvGraphicFramePr>
          <p:nvPr/>
        </p:nvGraphicFramePr>
        <p:xfrm>
          <a:off x="1143000" y="4267199"/>
          <a:ext cx="990600" cy="685801"/>
        </p:xfrm>
        <a:graphic>
          <a:graphicData uri="http://schemas.openxmlformats.org/presentationml/2006/ole">
            <p:oleObj spid="_x0000_s443407" name="Presentation" r:id="rId19" imgW="4570486" imgH="3427546" progId="PowerPoint.Show.12">
              <p:embed/>
            </p:oleObj>
          </a:graphicData>
        </a:graphic>
      </p:graphicFrame>
      <p:graphicFrame>
        <p:nvGraphicFramePr>
          <p:cNvPr id="129040" name="Object 16"/>
          <p:cNvGraphicFramePr>
            <a:graphicFrameLocks noChangeAspect="1"/>
          </p:cNvGraphicFramePr>
          <p:nvPr/>
        </p:nvGraphicFramePr>
        <p:xfrm>
          <a:off x="1143000" y="2057400"/>
          <a:ext cx="914400" cy="685800"/>
        </p:xfrm>
        <a:graphic>
          <a:graphicData uri="http://schemas.openxmlformats.org/presentationml/2006/ole">
            <p:oleObj spid="_x0000_s443408" name="Slide" r:id="rId20" imgW="4570486" imgH="3427546" progId="PowerPoint.Slide.12">
              <p:embed/>
            </p:oleObj>
          </a:graphicData>
        </a:graphic>
      </p:graphicFrame>
      <p:cxnSp>
        <p:nvCxnSpPr>
          <p:cNvPr id="83" name="Straight Connector 82"/>
          <p:cNvCxnSpPr/>
          <p:nvPr/>
        </p:nvCxnSpPr>
        <p:spPr>
          <a:xfrm flipV="1">
            <a:off x="2438400" y="3429000"/>
            <a:ext cx="2438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4876800" y="3429000"/>
            <a:ext cx="0" cy="2286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rot="10800000">
            <a:off x="2057400" y="4800600"/>
            <a:ext cx="1676400" cy="1143000"/>
          </a:xfrm>
          <a:prstGeom prst="bentConnector3">
            <a:avLst>
              <a:gd name="adj1" fmla="val 73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733800" y="60198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304800" y="65532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V="1">
            <a:off x="304800" y="3581400"/>
            <a:ext cx="0" cy="2971800"/>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Elbow Connector 151"/>
          <p:cNvCxnSpPr/>
          <p:nvPr/>
        </p:nvCxnSpPr>
        <p:spPr>
          <a:xfrm rot="5400000">
            <a:off x="1676400" y="3962400"/>
            <a:ext cx="990600" cy="228600"/>
          </a:xfrm>
          <a:prstGeom prst="bentConnector3">
            <a:avLst>
              <a:gd name="adj1" fmla="val 96154"/>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4" name="Elbow Connector 193"/>
          <p:cNvCxnSpPr/>
          <p:nvPr/>
        </p:nvCxnSpPr>
        <p:spPr>
          <a:xfrm rot="16200000" flipV="1">
            <a:off x="1752600" y="2667000"/>
            <a:ext cx="838200" cy="381000"/>
          </a:xfrm>
          <a:prstGeom prst="bentConnector3">
            <a:avLst>
              <a:gd name="adj1" fmla="val 9750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a:off x="304800" y="35814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228600" y="1466671"/>
            <a:ext cx="3886200" cy="1200329"/>
          </a:xfrm>
          <a:prstGeom prst="rect">
            <a:avLst/>
          </a:prstGeom>
          <a:solidFill>
            <a:srgbClr val="FFFFCC"/>
          </a:solidFill>
          <a:ln>
            <a:solidFill>
              <a:schemeClr val="tx2"/>
            </a:solidFill>
          </a:ln>
          <a:effectLst>
            <a:glow rad="139700">
              <a:schemeClr val="accent1">
                <a:satMod val="175000"/>
                <a:alpha val="40000"/>
              </a:schemeClr>
            </a:glow>
          </a:effectLst>
        </p:spPr>
        <p:txBody>
          <a:bodyPr wrap="square" rtlCol="0">
            <a:spAutoFit/>
          </a:bodyPr>
          <a:lstStyle/>
          <a:p>
            <a:pPr algn="ctr"/>
            <a:r>
              <a:rPr lang="en-US" sz="2400" dirty="0" smtClean="0"/>
              <a:t>Each provider acts as if he or she has a 1:1 relationship with each patient</a:t>
            </a:r>
            <a:endParaRPr lang="en-US" sz="2400" dirty="0"/>
          </a:p>
        </p:txBody>
      </p:sp>
      <p:sp>
        <p:nvSpPr>
          <p:cNvPr id="75" name="TextBox 74"/>
          <p:cNvSpPr txBox="1"/>
          <p:nvPr/>
        </p:nvSpPr>
        <p:spPr>
          <a:xfrm>
            <a:off x="2286000" y="3143071"/>
            <a:ext cx="4800600" cy="1200329"/>
          </a:xfrm>
          <a:prstGeom prst="rect">
            <a:avLst/>
          </a:prstGeom>
          <a:solidFill>
            <a:srgbClr val="FFFFCC"/>
          </a:solidFill>
          <a:ln>
            <a:solidFill>
              <a:schemeClr val="tx2"/>
            </a:solidFill>
          </a:ln>
          <a:effectLst>
            <a:glow rad="139700">
              <a:schemeClr val="accent1">
                <a:satMod val="175000"/>
                <a:alpha val="40000"/>
              </a:schemeClr>
            </a:glow>
          </a:effectLst>
        </p:spPr>
        <p:txBody>
          <a:bodyPr wrap="square" rtlCol="0">
            <a:spAutoFit/>
          </a:bodyPr>
          <a:lstStyle/>
          <a:p>
            <a:pPr algn="ctr"/>
            <a:r>
              <a:rPr lang="en-US" sz="2400" dirty="0" smtClean="0"/>
              <a:t>Patients must sort out conflicting priorities and the meaning of all the tests and recommendations </a:t>
            </a:r>
            <a:endParaRPr lang="en-US" sz="2400" dirty="0"/>
          </a:p>
        </p:txBody>
      </p:sp>
      <p:sp>
        <p:nvSpPr>
          <p:cNvPr id="78" name="TextBox 77"/>
          <p:cNvSpPr txBox="1"/>
          <p:nvPr/>
        </p:nvSpPr>
        <p:spPr>
          <a:xfrm>
            <a:off x="4191000" y="4579203"/>
            <a:ext cx="4724400" cy="1569660"/>
          </a:xfrm>
          <a:prstGeom prst="rect">
            <a:avLst/>
          </a:prstGeom>
          <a:solidFill>
            <a:srgbClr val="FFFFCC"/>
          </a:solidFill>
          <a:ln>
            <a:solidFill>
              <a:schemeClr val="tx2"/>
            </a:solidFill>
          </a:ln>
          <a:effectLst>
            <a:glow rad="139700">
              <a:schemeClr val="accent1">
                <a:satMod val="175000"/>
                <a:alpha val="40000"/>
              </a:schemeClr>
            </a:glow>
          </a:effectLst>
        </p:spPr>
        <p:txBody>
          <a:bodyPr wrap="square" rtlCol="0">
            <a:spAutoFit/>
          </a:bodyPr>
          <a:lstStyle/>
          <a:p>
            <a:pPr algn="ctr"/>
            <a:r>
              <a:rPr lang="en-US" sz="2400" dirty="0" smtClean="0"/>
              <a:t>Physicians cling to autonomy &amp; professional identity – Payment is for 1:1 fee-for service, not for coordination of care</a:t>
            </a:r>
            <a:endParaRPr lang="en-US" sz="2400" dirty="0"/>
          </a:p>
        </p:txBody>
      </p:sp>
      <p:pic>
        <p:nvPicPr>
          <p:cNvPr id="80" name="Picture 79"/>
          <p:cNvPicPr>
            <a:picLocks noChangeAspect="1" noChangeArrowheads="1"/>
          </p:cNvPicPr>
          <p:nvPr/>
        </p:nvPicPr>
        <p:blipFill>
          <a:blip r:embed="rId21" cstate="print"/>
          <a:srcRect/>
          <a:stretch>
            <a:fillRect/>
          </a:stretch>
        </p:blipFill>
        <p:spPr bwMode="auto">
          <a:xfrm>
            <a:off x="76200" y="76200"/>
            <a:ext cx="1066800" cy="1219200"/>
          </a:xfrm>
          <a:prstGeom prst="rect">
            <a:avLst/>
          </a:prstGeom>
          <a:noFill/>
          <a:ln w="9525">
            <a:noFill/>
            <a:miter lim="800000"/>
            <a:headEnd/>
            <a:tailEnd/>
          </a:ln>
          <a:effectLst/>
        </p:spPr>
      </p:pic>
      <p:sp>
        <p:nvSpPr>
          <p:cNvPr id="81" name="Rectangle 18"/>
          <p:cNvSpPr>
            <a:spLocks noChangeArrowheads="1"/>
          </p:cNvSpPr>
          <p:nvPr/>
        </p:nvSpPr>
        <p:spPr bwMode="auto">
          <a:xfrm>
            <a:off x="1371600" y="115669"/>
            <a:ext cx="7543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600" dirty="0" smtClean="0"/>
              <a:t>Medical Neighborhood</a:t>
            </a:r>
            <a:endParaRPr lang="en-US" sz="3600" dirty="0"/>
          </a:p>
        </p:txBody>
      </p:sp>
    </p:spTree>
    <p:custDataLst>
      <p:tags r:id="rId2"/>
    </p:custDataLst>
  </p:cSld>
  <p:clrMapOvr>
    <a:masterClrMapping/>
  </p:clrMapOvr>
  <p:transition advTm="5190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09600" y="0"/>
            <a:ext cx="7543800" cy="6858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04900" y="457200"/>
            <a:ext cx="6553200" cy="60198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81200" y="1066800"/>
            <a:ext cx="4800600" cy="4648200"/>
          </a:xfrm>
          <a:prstGeom prst="ellipse">
            <a:avLst/>
          </a:prstGeom>
          <a:solidFill>
            <a:srgbClr val="FAC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95600" y="1981200"/>
            <a:ext cx="2971800" cy="2819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429000" y="2438400"/>
            <a:ext cx="1905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Community of Individuals &amp; Families</a:t>
            </a:r>
            <a:endParaRPr lang="en-US" sz="1600" dirty="0"/>
          </a:p>
        </p:txBody>
      </p:sp>
      <p:sp>
        <p:nvSpPr>
          <p:cNvPr id="72" name="TextBox 71"/>
          <p:cNvSpPr txBox="1"/>
          <p:nvPr/>
        </p:nvSpPr>
        <p:spPr>
          <a:xfrm>
            <a:off x="1219200" y="-83641"/>
            <a:ext cx="7696200" cy="707886"/>
          </a:xfrm>
          <a:prstGeom prst="rect">
            <a:avLst/>
          </a:prstGeom>
          <a:noFill/>
        </p:spPr>
        <p:txBody>
          <a:bodyPr wrap="square" rtlCol="0">
            <a:spAutoFit/>
          </a:bodyPr>
          <a:lstStyle/>
          <a:p>
            <a:r>
              <a:rPr lang="en-US" sz="4000" b="1" dirty="0" smtClean="0"/>
              <a:t>Accountable Care Organization</a:t>
            </a:r>
            <a:endParaRPr lang="en-US" sz="4000" b="1" dirty="0"/>
          </a:p>
        </p:txBody>
      </p:sp>
      <p:sp>
        <p:nvSpPr>
          <p:cNvPr id="42" name="TextBox 41"/>
          <p:cNvSpPr txBox="1"/>
          <p:nvPr/>
        </p:nvSpPr>
        <p:spPr>
          <a:xfrm>
            <a:off x="6629400" y="6243935"/>
            <a:ext cx="2286000" cy="461665"/>
          </a:xfrm>
          <a:prstGeom prst="rect">
            <a:avLst/>
          </a:prstGeom>
          <a:noFill/>
        </p:spPr>
        <p:txBody>
          <a:bodyPr wrap="square" rtlCol="0">
            <a:spAutoFit/>
          </a:bodyPr>
          <a:lstStyle/>
          <a:p>
            <a:r>
              <a:rPr lang="en-US" sz="1200" dirty="0" smtClean="0"/>
              <a:t>Adapted from Premier Healthcare Alliance PCPCC 3/11</a:t>
            </a:r>
            <a:endParaRPr lang="en-US" sz="1200" dirty="0"/>
          </a:p>
        </p:txBody>
      </p:sp>
      <p:pic>
        <p:nvPicPr>
          <p:cNvPr id="62" name="Picture 61"/>
          <p:cNvPicPr>
            <a:picLocks noChangeAspect="1" noChangeArrowheads="1"/>
          </p:cNvPicPr>
          <p:nvPr/>
        </p:nvPicPr>
        <p:blipFill>
          <a:blip r:embed="rId3" cstate="print"/>
          <a:srcRect/>
          <a:stretch>
            <a:fillRect/>
          </a:stretch>
        </p:blipFill>
        <p:spPr bwMode="auto">
          <a:xfrm>
            <a:off x="76200" y="76200"/>
            <a:ext cx="1066800" cy="1219200"/>
          </a:xfrm>
          <a:prstGeom prst="rect">
            <a:avLst/>
          </a:prstGeom>
          <a:noFill/>
          <a:ln w="9525">
            <a:noFill/>
            <a:miter lim="800000"/>
            <a:headEnd/>
            <a:tailEnd/>
          </a:ln>
          <a:effectLst/>
        </p:spPr>
      </p:pic>
    </p:spTree>
  </p:cSld>
  <p:clrMapOvr>
    <a:masterClrMapping/>
  </p:clrMapOvr>
  <p:transition advTm="43734">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7467600" cy="792162"/>
          </a:xfrm>
        </p:spPr>
        <p:txBody>
          <a:bodyPr>
            <a:normAutofit/>
          </a:bodyPr>
          <a:lstStyle/>
          <a:p>
            <a:pPr algn="l"/>
            <a:r>
              <a:rPr lang="en-US" sz="3600" dirty="0" smtClean="0"/>
              <a:t>ACGME Systems-Based Practice</a:t>
            </a:r>
            <a:endParaRPr lang="en-US" sz="3600" dirty="0"/>
          </a:p>
        </p:txBody>
      </p:sp>
      <p:pic>
        <p:nvPicPr>
          <p:cNvPr id="4" name="Picture 3"/>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
        <p:nvSpPr>
          <p:cNvPr id="3" name="TextBox 2"/>
          <p:cNvSpPr txBox="1"/>
          <p:nvPr/>
        </p:nvSpPr>
        <p:spPr>
          <a:xfrm>
            <a:off x="457200" y="1143000"/>
            <a:ext cx="8153400" cy="5339923"/>
          </a:xfrm>
          <a:prstGeom prst="rect">
            <a:avLst/>
          </a:prstGeom>
          <a:solidFill>
            <a:schemeClr val="bg1"/>
          </a:solidFill>
        </p:spPr>
        <p:txBody>
          <a:bodyPr wrap="square" rtlCol="0">
            <a:spAutoFit/>
          </a:bodyPr>
          <a:lstStyle/>
          <a:p>
            <a:pPr>
              <a:spcBef>
                <a:spcPts val="600"/>
              </a:spcBef>
            </a:pPr>
            <a:r>
              <a:rPr lang="en-US" sz="2200" dirty="0" smtClean="0"/>
              <a:t>Demonstrate awareness &amp; responsiveness to system of health care. </a:t>
            </a:r>
          </a:p>
          <a:p>
            <a:pPr marL="342900" lvl="0" indent="-342900">
              <a:spcBef>
                <a:spcPts val="600"/>
              </a:spcBef>
              <a:buFont typeface="+mj-lt"/>
              <a:buAutoNum type="arabicPeriod"/>
            </a:pPr>
            <a:r>
              <a:rPr lang="en-US" sz="2200" dirty="0" smtClean="0"/>
              <a:t>Work in various health care settings</a:t>
            </a:r>
          </a:p>
          <a:p>
            <a:pPr marL="342900" indent="-342900">
              <a:spcBef>
                <a:spcPts val="600"/>
              </a:spcBef>
              <a:buFont typeface="+mj-lt"/>
              <a:buAutoNum type="arabicPeriod"/>
            </a:pPr>
            <a:r>
              <a:rPr lang="en-US" sz="2200" dirty="0" smtClean="0"/>
              <a:t>Coordinate patient care</a:t>
            </a:r>
          </a:p>
          <a:p>
            <a:pPr marL="342900" indent="-342900">
              <a:spcBef>
                <a:spcPts val="600"/>
              </a:spcBef>
              <a:buFont typeface="+mj-lt"/>
              <a:buAutoNum type="arabicPeriod"/>
            </a:pPr>
            <a:r>
              <a:rPr lang="en-US" sz="2200" dirty="0" smtClean="0"/>
              <a:t>Use cost/benefit analysis in patient and population-based care</a:t>
            </a:r>
          </a:p>
          <a:p>
            <a:pPr marL="342900" indent="-342900">
              <a:spcBef>
                <a:spcPts val="600"/>
              </a:spcBef>
              <a:buFont typeface="+mj-lt"/>
              <a:buAutoNum type="arabicPeriod"/>
            </a:pPr>
            <a:r>
              <a:rPr lang="en-US" sz="2200" dirty="0" smtClean="0"/>
              <a:t>Advocate for quality patient care </a:t>
            </a:r>
          </a:p>
          <a:p>
            <a:pPr marL="342900" indent="-342900">
              <a:spcBef>
                <a:spcPts val="600"/>
              </a:spcBef>
              <a:buFont typeface="+mj-lt"/>
              <a:buAutoNum type="arabicPeriod"/>
            </a:pPr>
            <a:r>
              <a:rPr lang="en-US" sz="2200" dirty="0" smtClean="0"/>
              <a:t>Work in </a:t>
            </a:r>
            <a:r>
              <a:rPr lang="en-US" sz="2200" dirty="0" err="1" smtClean="0"/>
              <a:t>interprofessional</a:t>
            </a:r>
            <a:r>
              <a:rPr lang="en-US" sz="2200" dirty="0" smtClean="0"/>
              <a:t> teams to improve safety and quality</a:t>
            </a:r>
          </a:p>
          <a:p>
            <a:pPr marL="342900" indent="-342900">
              <a:spcBef>
                <a:spcPts val="600"/>
              </a:spcBef>
              <a:buFont typeface="+mj-lt"/>
              <a:buAutoNum type="arabicPeriod"/>
            </a:pPr>
            <a:r>
              <a:rPr lang="en-US" sz="2200" dirty="0" smtClean="0"/>
              <a:t>Identify system errors &amp; implement systems solutions</a:t>
            </a:r>
          </a:p>
          <a:p>
            <a:pPr>
              <a:spcBef>
                <a:spcPts val="600"/>
              </a:spcBef>
            </a:pPr>
            <a:r>
              <a:rPr lang="en-US" sz="2200" b="1" i="1" dirty="0" smtClean="0"/>
              <a:t>Internal Medicine adds:</a:t>
            </a:r>
            <a:endParaRPr lang="en-US" sz="2200" dirty="0" smtClean="0"/>
          </a:p>
          <a:p>
            <a:pPr marL="342900" indent="-342900">
              <a:spcBef>
                <a:spcPts val="600"/>
              </a:spcBef>
              <a:buFont typeface="+mj-lt"/>
              <a:buAutoNum type="arabicPeriod" startAt="7"/>
            </a:pPr>
            <a:r>
              <a:rPr lang="en-US" sz="2200" dirty="0" smtClean="0"/>
              <a:t>Transmit clinical information in transitions of care</a:t>
            </a:r>
          </a:p>
          <a:p>
            <a:pPr>
              <a:spcBef>
                <a:spcPts val="600"/>
              </a:spcBef>
            </a:pPr>
            <a:r>
              <a:rPr lang="en-US" sz="2200" b="1" i="1" dirty="0" smtClean="0"/>
              <a:t>Pediatrics adds:</a:t>
            </a:r>
          </a:p>
          <a:p>
            <a:pPr marL="342900" indent="-342900">
              <a:spcBef>
                <a:spcPts val="600"/>
              </a:spcBef>
              <a:buFont typeface="+mj-lt"/>
              <a:buAutoNum type="arabicPeriod" startAt="8"/>
            </a:pPr>
            <a:r>
              <a:rPr lang="en-US" sz="2200" dirty="0" smtClean="0"/>
              <a:t>Show how  systems control cost, assure quality, &amp; allocate resources</a:t>
            </a:r>
          </a:p>
          <a:p>
            <a:pPr marL="342900" indent="-342900">
              <a:spcBef>
                <a:spcPts val="600"/>
              </a:spcBef>
              <a:buFont typeface="+mj-lt"/>
              <a:buAutoNum type="arabicPeriod" startAt="9"/>
            </a:pPr>
            <a:r>
              <a:rPr lang="en-US" sz="2200" dirty="0" smtClean="0"/>
              <a:t>Advocate for population health promotion &amp; disease prevention</a:t>
            </a:r>
            <a:endParaRPr lang="en-US" sz="2200" dirty="0"/>
          </a:p>
        </p:txBody>
      </p:sp>
    </p:spTree>
    <p:custDataLst>
      <p:tags r:id="rId1"/>
    </p:custDataLst>
  </p:cSld>
  <p:clrMapOvr>
    <a:masterClrMapping/>
  </p:clrMapOvr>
  <p:transition advTm="3117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mph" presetSubtype="0" nodeType="clickEffect">
                                  <p:stCondLst>
                                    <p:cond delay="0"/>
                                  </p:stCondLst>
                                  <p:childTnLst>
                                    <p:set>
                                      <p:cBhvr override="childStyle">
                                        <p:cTn id="6" dur="indefinite" fill="hold"/>
                                        <p:tgtEl>
                                          <p:spTgt spid="3">
                                            <p:txEl>
                                              <p:pRg st="1" end="1"/>
                                            </p:txEl>
                                          </p:spTgt>
                                        </p:tgtEl>
                                        <p:attrNameLst>
                                          <p:attrName>style.color</p:attrName>
                                        </p:attrNameLst>
                                      </p:cBhvr>
                                      <p:to>
                                        <p:clrVal>
                                          <a:schemeClr val="accent2"/>
                                        </p:clrVal>
                                      </p:to>
                                    </p:set>
                                    <p:set>
                                      <p:cBhvr override="childStyle">
                                        <p:cTn id="7" dur="indefinite" fill="hold"/>
                                        <p:tgtEl>
                                          <p:spTgt spid="3">
                                            <p:txEl>
                                              <p:pRg st="1" end="1"/>
                                            </p:txEl>
                                          </p:spTgt>
                                        </p:tgtEl>
                                        <p:attrNameLst>
                                          <p:attrName>style.fontStyle</p:attrName>
                                        </p:attrNameLst>
                                      </p:cBhvr>
                                      <p:to>
                                        <p:strVal val="italic"/>
                                      </p:to>
                                    </p:set>
                                    <p:set>
                                      <p:cBhvr>
                                        <p:cTn id="8" dur="indefinite" fill="hold"/>
                                        <p:tgtEl>
                                          <p:spTgt spid="3">
                                            <p:txEl>
                                              <p:pRg st="1" end="1"/>
                                            </p:txEl>
                                          </p:spTgt>
                                        </p:tgtEl>
                                        <p:attrNameLst>
                                          <p:attrName>style.fontWeight</p:attrName>
                                        </p:attrNameLst>
                                      </p:cBhvr>
                                      <p:to>
                                        <p:strVal val="bold"/>
                                      </p:to>
                                    </p:set>
                                    <p:set>
                                      <p:cBhvr>
                                        <p:cTn id="9" dur="indefinite" fill="hold"/>
                                        <p:tgtEl>
                                          <p:spTgt spid="3">
                                            <p:txEl>
                                              <p:pRg st="1" end="1"/>
                                            </p:txEl>
                                          </p:spTgt>
                                        </p:tgtEl>
                                        <p:attrNameLst>
                                          <p:attrName>style.textDecorationUnderline</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1" presetClass="emph" presetSubtype="0" nodeType="clickEffect">
                                  <p:stCondLst>
                                    <p:cond delay="0"/>
                                  </p:stCondLst>
                                  <p:childTnLst>
                                    <p:set>
                                      <p:cBhvr override="childStyle">
                                        <p:cTn id="13" dur="indefinite" fill="hold"/>
                                        <p:tgtEl>
                                          <p:spTgt spid="3">
                                            <p:txEl>
                                              <p:pRg st="2" end="2"/>
                                            </p:txEl>
                                          </p:spTgt>
                                        </p:tgtEl>
                                        <p:attrNameLst>
                                          <p:attrName>style.color</p:attrName>
                                        </p:attrNameLst>
                                      </p:cBhvr>
                                      <p:to>
                                        <p:clrVal>
                                          <a:schemeClr val="accent2"/>
                                        </p:clrVal>
                                      </p:to>
                                    </p:set>
                                    <p:set>
                                      <p:cBhvr override="childStyle">
                                        <p:cTn id="14" dur="indefinite" fill="hold"/>
                                        <p:tgtEl>
                                          <p:spTgt spid="3">
                                            <p:txEl>
                                              <p:pRg st="2" end="2"/>
                                            </p:txEl>
                                          </p:spTgt>
                                        </p:tgtEl>
                                        <p:attrNameLst>
                                          <p:attrName>style.fontStyle</p:attrName>
                                        </p:attrNameLst>
                                      </p:cBhvr>
                                      <p:to>
                                        <p:strVal val="italic"/>
                                      </p:to>
                                    </p:set>
                                    <p:set>
                                      <p:cBhvr>
                                        <p:cTn id="15" dur="indefinite" fill="hold"/>
                                        <p:tgtEl>
                                          <p:spTgt spid="3">
                                            <p:txEl>
                                              <p:pRg st="2" end="2"/>
                                            </p:txEl>
                                          </p:spTgt>
                                        </p:tgtEl>
                                        <p:attrNameLst>
                                          <p:attrName>style.fontWeight</p:attrName>
                                        </p:attrNameLst>
                                      </p:cBhvr>
                                      <p:to>
                                        <p:strVal val="bold"/>
                                      </p:to>
                                    </p:set>
                                    <p:set>
                                      <p:cBhvr>
                                        <p:cTn id="16" dur="indefinite" fill="hold"/>
                                        <p:tgtEl>
                                          <p:spTgt spid="3">
                                            <p:txEl>
                                              <p:pRg st="2" end="2"/>
                                            </p:txEl>
                                          </p:spTgt>
                                        </p:tgtEl>
                                        <p:attrNameLst>
                                          <p:attrName>style.textDecorationUnderline</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31" presetClass="emph" presetSubtype="0" nodeType="clickEffect">
                                  <p:stCondLst>
                                    <p:cond delay="0"/>
                                  </p:stCondLst>
                                  <p:childTnLst>
                                    <p:set>
                                      <p:cBhvr override="childStyle">
                                        <p:cTn id="20" dur="indefinite" fill="hold"/>
                                        <p:tgtEl>
                                          <p:spTgt spid="3">
                                            <p:txEl>
                                              <p:pRg st="5" end="5"/>
                                            </p:txEl>
                                          </p:spTgt>
                                        </p:tgtEl>
                                        <p:attrNameLst>
                                          <p:attrName>style.color</p:attrName>
                                        </p:attrNameLst>
                                      </p:cBhvr>
                                      <p:to>
                                        <p:clrVal>
                                          <a:schemeClr val="accent2"/>
                                        </p:clrVal>
                                      </p:to>
                                    </p:set>
                                    <p:set>
                                      <p:cBhvr override="childStyle">
                                        <p:cTn id="21" dur="indefinite" fill="hold"/>
                                        <p:tgtEl>
                                          <p:spTgt spid="3">
                                            <p:txEl>
                                              <p:pRg st="5" end="5"/>
                                            </p:txEl>
                                          </p:spTgt>
                                        </p:tgtEl>
                                        <p:attrNameLst>
                                          <p:attrName>style.fontStyle</p:attrName>
                                        </p:attrNameLst>
                                      </p:cBhvr>
                                      <p:to>
                                        <p:strVal val="italic"/>
                                      </p:to>
                                    </p:set>
                                    <p:set>
                                      <p:cBhvr>
                                        <p:cTn id="22" dur="indefinite" fill="hold"/>
                                        <p:tgtEl>
                                          <p:spTgt spid="3">
                                            <p:txEl>
                                              <p:pRg st="5" end="5"/>
                                            </p:txEl>
                                          </p:spTgt>
                                        </p:tgtEl>
                                        <p:attrNameLst>
                                          <p:attrName>style.fontWeight</p:attrName>
                                        </p:attrNameLst>
                                      </p:cBhvr>
                                      <p:to>
                                        <p:strVal val="bold"/>
                                      </p:to>
                                    </p:set>
                                    <p:set>
                                      <p:cBhvr>
                                        <p:cTn id="23" dur="indefinite" fill="hold"/>
                                        <p:tgtEl>
                                          <p:spTgt spid="3">
                                            <p:txEl>
                                              <p:pRg st="5" end="5"/>
                                            </p:txEl>
                                          </p:spTgt>
                                        </p:tgtEl>
                                        <p:attrNameLst>
                                          <p:attrName>style.textDecorationUnderline</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31" presetClass="emph" presetSubtype="0" nodeType="clickEffect">
                                  <p:stCondLst>
                                    <p:cond delay="0"/>
                                  </p:stCondLst>
                                  <p:childTnLst>
                                    <p:set>
                                      <p:cBhvr override="childStyle">
                                        <p:cTn id="27" dur="indefinite" fill="hold"/>
                                        <p:tgtEl>
                                          <p:spTgt spid="3">
                                            <p:txEl>
                                              <p:pRg st="8" end="8"/>
                                            </p:txEl>
                                          </p:spTgt>
                                        </p:tgtEl>
                                        <p:attrNameLst>
                                          <p:attrName>style.color</p:attrName>
                                        </p:attrNameLst>
                                      </p:cBhvr>
                                      <p:to>
                                        <p:clrVal>
                                          <a:schemeClr val="accent2"/>
                                        </p:clrVal>
                                      </p:to>
                                    </p:set>
                                    <p:set>
                                      <p:cBhvr override="childStyle">
                                        <p:cTn id="28" dur="indefinite" fill="hold"/>
                                        <p:tgtEl>
                                          <p:spTgt spid="3">
                                            <p:txEl>
                                              <p:pRg st="8" end="8"/>
                                            </p:txEl>
                                          </p:spTgt>
                                        </p:tgtEl>
                                        <p:attrNameLst>
                                          <p:attrName>style.fontStyle</p:attrName>
                                        </p:attrNameLst>
                                      </p:cBhvr>
                                      <p:to>
                                        <p:strVal val="italic"/>
                                      </p:to>
                                    </p:set>
                                    <p:set>
                                      <p:cBhvr>
                                        <p:cTn id="29" dur="indefinite" fill="hold"/>
                                        <p:tgtEl>
                                          <p:spTgt spid="3">
                                            <p:txEl>
                                              <p:pRg st="8" end="8"/>
                                            </p:txEl>
                                          </p:spTgt>
                                        </p:tgtEl>
                                        <p:attrNameLst>
                                          <p:attrName>style.fontWeight</p:attrName>
                                        </p:attrNameLst>
                                      </p:cBhvr>
                                      <p:to>
                                        <p:strVal val="bold"/>
                                      </p:to>
                                    </p:set>
                                    <p:set>
                                      <p:cBhvr>
                                        <p:cTn id="30" dur="indefinite" fill="hold"/>
                                        <p:tgtEl>
                                          <p:spTgt spid="3">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09600" y="0"/>
            <a:ext cx="7543800" cy="6858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04900" y="457200"/>
            <a:ext cx="6553200" cy="60198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81200" y="1066800"/>
            <a:ext cx="4800600" cy="4648200"/>
          </a:xfrm>
          <a:prstGeom prst="ellipse">
            <a:avLst/>
          </a:prstGeom>
          <a:solidFill>
            <a:srgbClr val="FAC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95600" y="1981200"/>
            <a:ext cx="2971800" cy="2819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429000" y="2438400"/>
            <a:ext cx="1905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Community of Individuals &amp; Families</a:t>
            </a:r>
            <a:endParaRPr lang="en-US" sz="1600" dirty="0"/>
          </a:p>
        </p:txBody>
      </p:sp>
      <p:sp>
        <p:nvSpPr>
          <p:cNvPr id="45" name="Oval 44"/>
          <p:cNvSpPr/>
          <p:nvPr/>
        </p:nvSpPr>
        <p:spPr>
          <a:xfrm>
            <a:off x="5105400" y="3385898"/>
            <a:ext cx="914400" cy="5765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46" name="Oval 45"/>
          <p:cNvSpPr/>
          <p:nvPr/>
        </p:nvSpPr>
        <p:spPr>
          <a:xfrm>
            <a:off x="2819400" y="3462098"/>
            <a:ext cx="914400" cy="5765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47" name="Oval 46"/>
          <p:cNvSpPr/>
          <p:nvPr/>
        </p:nvSpPr>
        <p:spPr>
          <a:xfrm rot="16200000">
            <a:off x="3924298" y="4229100"/>
            <a:ext cx="990601" cy="4572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PCHM</a:t>
            </a:r>
            <a:endParaRPr lang="en-US" sz="1400" dirty="0">
              <a:solidFill>
                <a:schemeClr val="tx2"/>
              </a:solidFill>
            </a:endParaRPr>
          </a:p>
        </p:txBody>
      </p:sp>
      <p:sp>
        <p:nvSpPr>
          <p:cNvPr id="49" name="Oval 48"/>
          <p:cNvSpPr/>
          <p:nvPr/>
        </p:nvSpPr>
        <p:spPr>
          <a:xfrm rot="19405372">
            <a:off x="5039964" y="2762311"/>
            <a:ext cx="914400" cy="521825"/>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50" name="Oval 49"/>
          <p:cNvSpPr/>
          <p:nvPr/>
        </p:nvSpPr>
        <p:spPr>
          <a:xfrm rot="19405372">
            <a:off x="3257345" y="4030215"/>
            <a:ext cx="929627" cy="5765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51" name="Oval 50"/>
          <p:cNvSpPr/>
          <p:nvPr/>
        </p:nvSpPr>
        <p:spPr>
          <a:xfrm rot="1993185">
            <a:off x="2800624" y="2765231"/>
            <a:ext cx="999296" cy="507723"/>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52" name="Oval 51"/>
          <p:cNvSpPr/>
          <p:nvPr/>
        </p:nvSpPr>
        <p:spPr>
          <a:xfrm rot="1993185">
            <a:off x="4598318" y="4030552"/>
            <a:ext cx="969160" cy="549468"/>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71" name="TextBox 70"/>
          <p:cNvSpPr txBox="1"/>
          <p:nvPr/>
        </p:nvSpPr>
        <p:spPr>
          <a:xfrm>
            <a:off x="3276600" y="4807803"/>
            <a:ext cx="2209800" cy="830997"/>
          </a:xfrm>
          <a:prstGeom prst="rect">
            <a:avLst/>
          </a:prstGeom>
          <a:noFill/>
        </p:spPr>
        <p:txBody>
          <a:bodyPr wrap="square" rtlCol="0">
            <a:spAutoFit/>
          </a:bodyPr>
          <a:lstStyle/>
          <a:p>
            <a:pPr algn="ctr"/>
            <a:r>
              <a:rPr lang="en-US" sz="2400" b="1" i="1" dirty="0" smtClean="0"/>
              <a:t>Health Access Network</a:t>
            </a:r>
            <a:endParaRPr lang="en-US" sz="2400" b="1" i="1" dirty="0"/>
          </a:p>
        </p:txBody>
      </p:sp>
      <p:sp>
        <p:nvSpPr>
          <p:cNvPr id="72" name="TextBox 71"/>
          <p:cNvSpPr txBox="1"/>
          <p:nvPr/>
        </p:nvSpPr>
        <p:spPr>
          <a:xfrm>
            <a:off x="1219200" y="-83641"/>
            <a:ext cx="7696200" cy="707886"/>
          </a:xfrm>
          <a:prstGeom prst="rect">
            <a:avLst/>
          </a:prstGeom>
          <a:noFill/>
        </p:spPr>
        <p:txBody>
          <a:bodyPr wrap="square" rtlCol="0">
            <a:spAutoFit/>
          </a:bodyPr>
          <a:lstStyle/>
          <a:p>
            <a:r>
              <a:rPr lang="en-US" sz="4000" b="1" dirty="0" smtClean="0"/>
              <a:t>Accountable Care Organization</a:t>
            </a:r>
            <a:endParaRPr lang="en-US" sz="4000" b="1" dirty="0"/>
          </a:p>
        </p:txBody>
      </p:sp>
      <p:sp>
        <p:nvSpPr>
          <p:cNvPr id="42" name="TextBox 41"/>
          <p:cNvSpPr txBox="1"/>
          <p:nvPr/>
        </p:nvSpPr>
        <p:spPr>
          <a:xfrm>
            <a:off x="6629400" y="6243935"/>
            <a:ext cx="2286000" cy="461665"/>
          </a:xfrm>
          <a:prstGeom prst="rect">
            <a:avLst/>
          </a:prstGeom>
          <a:noFill/>
        </p:spPr>
        <p:txBody>
          <a:bodyPr wrap="square" rtlCol="0">
            <a:spAutoFit/>
          </a:bodyPr>
          <a:lstStyle/>
          <a:p>
            <a:r>
              <a:rPr lang="en-US" sz="1200" dirty="0" smtClean="0"/>
              <a:t>Adapted from Premier Healthcare Alliance PCPCC 3/11</a:t>
            </a:r>
            <a:endParaRPr lang="en-US" sz="1200" dirty="0"/>
          </a:p>
        </p:txBody>
      </p:sp>
      <p:sp>
        <p:nvSpPr>
          <p:cNvPr id="60" name="TextBox 59"/>
          <p:cNvSpPr txBox="1"/>
          <p:nvPr/>
        </p:nvSpPr>
        <p:spPr>
          <a:xfrm>
            <a:off x="2971800" y="1219200"/>
            <a:ext cx="2819400" cy="830997"/>
          </a:xfrm>
          <a:prstGeom prst="rect">
            <a:avLst/>
          </a:prstGeom>
          <a:noFill/>
        </p:spPr>
        <p:txBody>
          <a:bodyPr wrap="square" rtlCol="0">
            <a:spAutoFit/>
          </a:bodyPr>
          <a:lstStyle/>
          <a:p>
            <a:pPr algn="ctr"/>
            <a:r>
              <a:rPr lang="en-US" sz="2400" b="1" i="1" dirty="0" smtClean="0"/>
              <a:t>Health Information Exchange</a:t>
            </a:r>
            <a:endParaRPr lang="en-US" sz="2400" b="1" i="1" dirty="0"/>
          </a:p>
        </p:txBody>
      </p:sp>
      <p:sp>
        <p:nvSpPr>
          <p:cNvPr id="48" name="Oval 47"/>
          <p:cNvSpPr/>
          <p:nvPr/>
        </p:nvSpPr>
        <p:spPr>
          <a:xfrm rot="2848348">
            <a:off x="3116237" y="2376066"/>
            <a:ext cx="990600" cy="457200"/>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61" name="Oval 60"/>
          <p:cNvSpPr/>
          <p:nvPr/>
        </p:nvSpPr>
        <p:spPr>
          <a:xfrm rot="19405372">
            <a:off x="4748628" y="2284379"/>
            <a:ext cx="983989" cy="521824"/>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pic>
        <p:nvPicPr>
          <p:cNvPr id="62" name="Picture 61"/>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Tree>
    <p:custDataLst>
      <p:tags r:id="rId1"/>
    </p:custDataLst>
  </p:cSld>
  <p:clrMapOvr>
    <a:masterClrMapping/>
  </p:clrMapOvr>
  <p:transition advTm="55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up)">
                                      <p:cBhvr>
                                        <p:cTn id="23" dur="500"/>
                                        <p:tgtEl>
                                          <p:spTgt spid="47"/>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up)">
                                      <p:cBhvr>
                                        <p:cTn id="27" dur="500"/>
                                        <p:tgtEl>
                                          <p:spTgt spid="50"/>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right)">
                                      <p:cBhvr>
                                        <p:cTn id="31" dur="500"/>
                                        <p:tgtEl>
                                          <p:spTgt spid="46"/>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right)">
                                      <p:cBhvr>
                                        <p:cTn id="35" dur="500"/>
                                        <p:tgtEl>
                                          <p:spTgt spid="51"/>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right)">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0" grpId="0" animBg="1"/>
      <p:bldP spid="51" grpId="0" animBg="1"/>
      <p:bldP spid="52" grpId="0" animBg="1"/>
      <p:bldP spid="71" grpId="0"/>
      <p:bldP spid="60" grpId="0"/>
      <p:bldP spid="48" grpId="0" animBg="1"/>
      <p:bldP spid="6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09600" y="0"/>
            <a:ext cx="7543800" cy="68580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04900" y="457200"/>
            <a:ext cx="6553200" cy="6019800"/>
          </a:xfrm>
          <a:prstGeom prst="ellipse">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81200" y="1066800"/>
            <a:ext cx="4800600" cy="4648200"/>
          </a:xfrm>
          <a:prstGeom prst="ellipse">
            <a:avLst/>
          </a:prstGeom>
          <a:solidFill>
            <a:srgbClr val="FAC3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895600" y="1981200"/>
            <a:ext cx="2971800" cy="28194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429000" y="2438400"/>
            <a:ext cx="19050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Community of Individuals &amp; Families</a:t>
            </a:r>
            <a:endParaRPr lang="en-US" sz="1600" dirty="0"/>
          </a:p>
        </p:txBody>
      </p:sp>
      <p:sp>
        <p:nvSpPr>
          <p:cNvPr id="45" name="Oval 44"/>
          <p:cNvSpPr/>
          <p:nvPr/>
        </p:nvSpPr>
        <p:spPr>
          <a:xfrm>
            <a:off x="5105400" y="3385898"/>
            <a:ext cx="914400" cy="5765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46" name="Oval 45"/>
          <p:cNvSpPr/>
          <p:nvPr/>
        </p:nvSpPr>
        <p:spPr>
          <a:xfrm>
            <a:off x="2819400" y="3462098"/>
            <a:ext cx="914400" cy="5765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47" name="Oval 46"/>
          <p:cNvSpPr/>
          <p:nvPr/>
        </p:nvSpPr>
        <p:spPr>
          <a:xfrm rot="16200000">
            <a:off x="3924298" y="4229100"/>
            <a:ext cx="990601" cy="4572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PCHM</a:t>
            </a:r>
            <a:endParaRPr lang="en-US" sz="1400" dirty="0">
              <a:solidFill>
                <a:schemeClr val="tx2"/>
              </a:solidFill>
            </a:endParaRPr>
          </a:p>
        </p:txBody>
      </p:sp>
      <p:sp>
        <p:nvSpPr>
          <p:cNvPr id="49" name="Oval 48"/>
          <p:cNvSpPr/>
          <p:nvPr/>
        </p:nvSpPr>
        <p:spPr>
          <a:xfrm rot="19405372">
            <a:off x="5039964" y="2762311"/>
            <a:ext cx="914400" cy="521825"/>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50" name="Oval 49"/>
          <p:cNvSpPr/>
          <p:nvPr/>
        </p:nvSpPr>
        <p:spPr>
          <a:xfrm rot="19405372">
            <a:off x="3257345" y="4030215"/>
            <a:ext cx="929627" cy="576502"/>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51" name="Oval 50"/>
          <p:cNvSpPr/>
          <p:nvPr/>
        </p:nvSpPr>
        <p:spPr>
          <a:xfrm rot="1993185">
            <a:off x="2800624" y="2765231"/>
            <a:ext cx="999296" cy="507723"/>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52" name="Oval 51"/>
          <p:cNvSpPr/>
          <p:nvPr/>
        </p:nvSpPr>
        <p:spPr>
          <a:xfrm rot="1993185">
            <a:off x="4598318" y="4030552"/>
            <a:ext cx="969160" cy="549468"/>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71" name="TextBox 70"/>
          <p:cNvSpPr txBox="1"/>
          <p:nvPr/>
        </p:nvSpPr>
        <p:spPr>
          <a:xfrm>
            <a:off x="3276600" y="4807803"/>
            <a:ext cx="2209800" cy="830997"/>
          </a:xfrm>
          <a:prstGeom prst="rect">
            <a:avLst/>
          </a:prstGeom>
          <a:noFill/>
        </p:spPr>
        <p:txBody>
          <a:bodyPr wrap="square" rtlCol="0">
            <a:spAutoFit/>
          </a:bodyPr>
          <a:lstStyle/>
          <a:p>
            <a:pPr algn="ctr"/>
            <a:r>
              <a:rPr lang="en-US" sz="2400" b="1" i="1" dirty="0" smtClean="0"/>
              <a:t>Health Access Network</a:t>
            </a:r>
            <a:endParaRPr lang="en-US" sz="2400" b="1" i="1" dirty="0"/>
          </a:p>
        </p:txBody>
      </p:sp>
      <p:sp>
        <p:nvSpPr>
          <p:cNvPr id="72" name="TextBox 71"/>
          <p:cNvSpPr txBox="1"/>
          <p:nvPr/>
        </p:nvSpPr>
        <p:spPr>
          <a:xfrm>
            <a:off x="1219200" y="-83641"/>
            <a:ext cx="7696200" cy="707886"/>
          </a:xfrm>
          <a:prstGeom prst="rect">
            <a:avLst/>
          </a:prstGeom>
          <a:noFill/>
        </p:spPr>
        <p:txBody>
          <a:bodyPr wrap="square" rtlCol="0">
            <a:spAutoFit/>
          </a:bodyPr>
          <a:lstStyle/>
          <a:p>
            <a:r>
              <a:rPr lang="en-US" sz="4000" b="1" dirty="0" smtClean="0"/>
              <a:t>Accountable Care Organization</a:t>
            </a:r>
            <a:endParaRPr lang="en-US" sz="4000" b="1" dirty="0"/>
          </a:p>
        </p:txBody>
      </p:sp>
      <p:sp>
        <p:nvSpPr>
          <p:cNvPr id="42" name="TextBox 41"/>
          <p:cNvSpPr txBox="1"/>
          <p:nvPr/>
        </p:nvSpPr>
        <p:spPr>
          <a:xfrm>
            <a:off x="6629400" y="6243935"/>
            <a:ext cx="2286000" cy="461665"/>
          </a:xfrm>
          <a:prstGeom prst="rect">
            <a:avLst/>
          </a:prstGeom>
          <a:noFill/>
        </p:spPr>
        <p:txBody>
          <a:bodyPr wrap="square" rtlCol="0">
            <a:spAutoFit/>
          </a:bodyPr>
          <a:lstStyle/>
          <a:p>
            <a:r>
              <a:rPr lang="en-US" sz="1200" dirty="0" smtClean="0"/>
              <a:t>Adapted from Premier Healthcare Alliance PCPCC 3/11</a:t>
            </a:r>
            <a:endParaRPr lang="en-US" sz="1200" dirty="0"/>
          </a:p>
        </p:txBody>
      </p:sp>
      <p:sp>
        <p:nvSpPr>
          <p:cNvPr id="28" name="Oval 27"/>
          <p:cNvSpPr/>
          <p:nvPr/>
        </p:nvSpPr>
        <p:spPr>
          <a:xfrm>
            <a:off x="1219200" y="3429000"/>
            <a:ext cx="1447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Pharmacy</a:t>
            </a:r>
            <a:endParaRPr lang="en-US" sz="1600" dirty="0">
              <a:solidFill>
                <a:schemeClr val="bg1"/>
              </a:solidFill>
            </a:endParaRPr>
          </a:p>
        </p:txBody>
      </p:sp>
      <p:sp>
        <p:nvSpPr>
          <p:cNvPr id="29" name="Oval 28"/>
          <p:cNvSpPr/>
          <p:nvPr/>
        </p:nvSpPr>
        <p:spPr>
          <a:xfrm>
            <a:off x="1371600" y="41148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Labs &amp; Path</a:t>
            </a:r>
            <a:endParaRPr lang="en-US" sz="1600" dirty="0">
              <a:solidFill>
                <a:schemeClr val="bg1"/>
              </a:solidFill>
            </a:endParaRPr>
          </a:p>
        </p:txBody>
      </p:sp>
      <p:sp>
        <p:nvSpPr>
          <p:cNvPr id="31" name="Oval 30"/>
          <p:cNvSpPr/>
          <p:nvPr/>
        </p:nvSpPr>
        <p:spPr>
          <a:xfrm>
            <a:off x="1752600" y="47244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Imaging</a:t>
            </a:r>
            <a:endParaRPr lang="en-US" sz="1600" dirty="0">
              <a:solidFill>
                <a:schemeClr val="bg1"/>
              </a:solidFill>
            </a:endParaRPr>
          </a:p>
        </p:txBody>
      </p:sp>
      <p:sp>
        <p:nvSpPr>
          <p:cNvPr id="33" name="Oval 32"/>
          <p:cNvSpPr/>
          <p:nvPr/>
        </p:nvSpPr>
        <p:spPr>
          <a:xfrm>
            <a:off x="1219200" y="2787444"/>
            <a:ext cx="1371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Specialist</a:t>
            </a:r>
            <a:endParaRPr lang="en-US" sz="1600" dirty="0">
              <a:solidFill>
                <a:schemeClr val="bg1"/>
              </a:solidFill>
            </a:endParaRPr>
          </a:p>
        </p:txBody>
      </p:sp>
      <p:sp>
        <p:nvSpPr>
          <p:cNvPr id="34" name="Oval 33"/>
          <p:cNvSpPr/>
          <p:nvPr/>
        </p:nvSpPr>
        <p:spPr>
          <a:xfrm>
            <a:off x="5029200" y="53340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Hospital</a:t>
            </a:r>
            <a:endParaRPr lang="en-US" sz="1600" dirty="0">
              <a:solidFill>
                <a:schemeClr val="bg1"/>
              </a:solidFill>
            </a:endParaRPr>
          </a:p>
        </p:txBody>
      </p:sp>
      <p:sp>
        <p:nvSpPr>
          <p:cNvPr id="36" name="Oval 35"/>
          <p:cNvSpPr/>
          <p:nvPr/>
        </p:nvSpPr>
        <p:spPr>
          <a:xfrm>
            <a:off x="2438400" y="53340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EMS</a:t>
            </a:r>
            <a:endParaRPr lang="en-US" sz="1600" dirty="0">
              <a:solidFill>
                <a:schemeClr val="bg1"/>
              </a:solidFill>
            </a:endParaRPr>
          </a:p>
        </p:txBody>
      </p:sp>
      <p:sp>
        <p:nvSpPr>
          <p:cNvPr id="38" name="Oval 37"/>
          <p:cNvSpPr/>
          <p:nvPr/>
        </p:nvSpPr>
        <p:spPr>
          <a:xfrm>
            <a:off x="3581400" y="5638800"/>
            <a:ext cx="16002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Emergency Care</a:t>
            </a:r>
            <a:endParaRPr lang="en-US" sz="1600" dirty="0">
              <a:solidFill>
                <a:schemeClr val="bg1"/>
              </a:solidFill>
            </a:endParaRPr>
          </a:p>
        </p:txBody>
      </p:sp>
      <p:sp>
        <p:nvSpPr>
          <p:cNvPr id="40" name="Oval 39"/>
          <p:cNvSpPr/>
          <p:nvPr/>
        </p:nvSpPr>
        <p:spPr>
          <a:xfrm>
            <a:off x="5638800" y="47244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Rehab</a:t>
            </a:r>
            <a:endParaRPr lang="en-US" sz="1400" dirty="0">
              <a:solidFill>
                <a:schemeClr val="bg1"/>
              </a:solidFill>
            </a:endParaRPr>
          </a:p>
        </p:txBody>
      </p:sp>
      <p:sp>
        <p:nvSpPr>
          <p:cNvPr id="44" name="Oval 43"/>
          <p:cNvSpPr/>
          <p:nvPr/>
        </p:nvSpPr>
        <p:spPr>
          <a:xfrm>
            <a:off x="6172200" y="41148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Home Health </a:t>
            </a:r>
            <a:endParaRPr lang="en-US" sz="1600" dirty="0">
              <a:solidFill>
                <a:schemeClr val="bg1"/>
              </a:solidFill>
            </a:endParaRPr>
          </a:p>
        </p:txBody>
      </p:sp>
      <p:sp>
        <p:nvSpPr>
          <p:cNvPr id="53" name="Oval 52"/>
          <p:cNvSpPr/>
          <p:nvPr/>
        </p:nvSpPr>
        <p:spPr>
          <a:xfrm>
            <a:off x="6248400" y="3429000"/>
            <a:ext cx="1371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Long </a:t>
            </a:r>
            <a:r>
              <a:rPr lang="en-US" sz="1600" dirty="0" smtClean="0">
                <a:solidFill>
                  <a:schemeClr val="bg1"/>
                </a:solidFill>
              </a:rPr>
              <a:t>term</a:t>
            </a:r>
            <a:r>
              <a:rPr lang="en-US" sz="1400" dirty="0" smtClean="0">
                <a:solidFill>
                  <a:schemeClr val="bg1"/>
                </a:solidFill>
              </a:rPr>
              <a:t> care</a:t>
            </a:r>
            <a:endParaRPr lang="en-US" sz="1400" dirty="0">
              <a:solidFill>
                <a:schemeClr val="bg1"/>
              </a:solidFill>
            </a:endParaRPr>
          </a:p>
        </p:txBody>
      </p:sp>
      <p:sp>
        <p:nvSpPr>
          <p:cNvPr id="54" name="Oval 53"/>
          <p:cNvSpPr/>
          <p:nvPr/>
        </p:nvSpPr>
        <p:spPr>
          <a:xfrm>
            <a:off x="6324600" y="2787444"/>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Hospice</a:t>
            </a:r>
            <a:endParaRPr lang="en-US" sz="1400" dirty="0">
              <a:solidFill>
                <a:schemeClr val="bg1"/>
              </a:solidFill>
            </a:endParaRPr>
          </a:p>
        </p:txBody>
      </p:sp>
      <p:sp>
        <p:nvSpPr>
          <p:cNvPr id="55" name="Oval 54"/>
          <p:cNvSpPr/>
          <p:nvPr/>
        </p:nvSpPr>
        <p:spPr>
          <a:xfrm>
            <a:off x="6096000" y="2133600"/>
            <a:ext cx="12954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DME</a:t>
            </a:r>
            <a:endParaRPr lang="en-US" sz="1400" dirty="0">
              <a:solidFill>
                <a:schemeClr val="bg1"/>
              </a:solidFill>
            </a:endParaRPr>
          </a:p>
        </p:txBody>
      </p:sp>
      <p:sp>
        <p:nvSpPr>
          <p:cNvPr id="59" name="Oval 58"/>
          <p:cNvSpPr/>
          <p:nvPr/>
        </p:nvSpPr>
        <p:spPr>
          <a:xfrm>
            <a:off x="1447800" y="2133600"/>
            <a:ext cx="13716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Mental Health</a:t>
            </a:r>
            <a:endParaRPr lang="en-US" sz="1600" dirty="0">
              <a:solidFill>
                <a:schemeClr val="bg1"/>
              </a:solidFill>
            </a:endParaRPr>
          </a:p>
        </p:txBody>
      </p:sp>
      <p:sp>
        <p:nvSpPr>
          <p:cNvPr id="60" name="TextBox 59"/>
          <p:cNvSpPr txBox="1"/>
          <p:nvPr/>
        </p:nvSpPr>
        <p:spPr>
          <a:xfrm>
            <a:off x="2971800" y="1219200"/>
            <a:ext cx="2819400" cy="830997"/>
          </a:xfrm>
          <a:prstGeom prst="rect">
            <a:avLst/>
          </a:prstGeom>
          <a:noFill/>
        </p:spPr>
        <p:txBody>
          <a:bodyPr wrap="square" rtlCol="0">
            <a:spAutoFit/>
          </a:bodyPr>
          <a:lstStyle/>
          <a:p>
            <a:pPr algn="ctr"/>
            <a:r>
              <a:rPr lang="en-US" sz="2400" b="1" i="1" dirty="0" smtClean="0"/>
              <a:t>Health Information Exchange</a:t>
            </a:r>
            <a:endParaRPr lang="en-US" sz="2400" b="1" i="1" dirty="0"/>
          </a:p>
        </p:txBody>
      </p:sp>
      <p:sp>
        <p:nvSpPr>
          <p:cNvPr id="58" name="Oval 57"/>
          <p:cNvSpPr/>
          <p:nvPr/>
        </p:nvSpPr>
        <p:spPr>
          <a:xfrm>
            <a:off x="1752600" y="1447800"/>
            <a:ext cx="14478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Social Agencies</a:t>
            </a:r>
            <a:endParaRPr lang="en-US" sz="1600" dirty="0">
              <a:solidFill>
                <a:schemeClr val="bg1"/>
              </a:solidFill>
            </a:endParaRPr>
          </a:p>
        </p:txBody>
      </p:sp>
      <p:sp>
        <p:nvSpPr>
          <p:cNvPr id="56" name="Oval 55"/>
          <p:cNvSpPr/>
          <p:nvPr/>
        </p:nvSpPr>
        <p:spPr>
          <a:xfrm>
            <a:off x="5562600" y="1524000"/>
            <a:ext cx="1524000" cy="609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Public Health</a:t>
            </a:r>
            <a:endParaRPr lang="en-US" sz="1600" dirty="0">
              <a:solidFill>
                <a:schemeClr val="bg1"/>
              </a:solidFill>
            </a:endParaRPr>
          </a:p>
        </p:txBody>
      </p:sp>
      <p:sp>
        <p:nvSpPr>
          <p:cNvPr id="48" name="Oval 47"/>
          <p:cNvSpPr/>
          <p:nvPr/>
        </p:nvSpPr>
        <p:spPr>
          <a:xfrm rot="2848348">
            <a:off x="3116237" y="2376066"/>
            <a:ext cx="990600" cy="457200"/>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sp>
        <p:nvSpPr>
          <p:cNvPr id="61" name="Oval 60"/>
          <p:cNvSpPr/>
          <p:nvPr/>
        </p:nvSpPr>
        <p:spPr>
          <a:xfrm rot="19405372">
            <a:off x="4748628" y="2284379"/>
            <a:ext cx="983989" cy="521824"/>
          </a:xfrm>
          <a:prstGeom prst="ellipse">
            <a:avLst/>
          </a:prstGeom>
          <a:solidFill>
            <a:srgbClr val="FFFFCC"/>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2"/>
                </a:solidFill>
              </a:rPr>
              <a:t>PCMH</a:t>
            </a:r>
            <a:endParaRPr lang="en-US" sz="1400" dirty="0">
              <a:solidFill>
                <a:schemeClr val="tx2"/>
              </a:solidFill>
            </a:endParaRPr>
          </a:p>
        </p:txBody>
      </p:sp>
      <p:pic>
        <p:nvPicPr>
          <p:cNvPr id="62" name="Picture 61"/>
          <p:cNvPicPr>
            <a:picLocks noChangeAspect="1" noChangeArrowheads="1"/>
          </p:cNvPicPr>
          <p:nvPr/>
        </p:nvPicPr>
        <p:blipFill>
          <a:blip r:embed="rId4" cstate="print"/>
          <a:srcRect/>
          <a:stretch>
            <a:fillRect/>
          </a:stretch>
        </p:blipFill>
        <p:spPr bwMode="auto">
          <a:xfrm>
            <a:off x="76200" y="76200"/>
            <a:ext cx="1066800" cy="1219200"/>
          </a:xfrm>
          <a:prstGeom prst="rect">
            <a:avLst/>
          </a:prstGeom>
          <a:noFill/>
          <a:ln w="9525">
            <a:noFill/>
            <a:miter lim="800000"/>
            <a:headEnd/>
            <a:tailEnd/>
          </a:ln>
          <a:effectLst/>
        </p:spPr>
      </p:pic>
      <p:sp>
        <p:nvSpPr>
          <p:cNvPr id="37" name="TextBox 36"/>
          <p:cNvSpPr txBox="1"/>
          <p:nvPr/>
        </p:nvSpPr>
        <p:spPr>
          <a:xfrm>
            <a:off x="2209800" y="685800"/>
            <a:ext cx="4267200" cy="461665"/>
          </a:xfrm>
          <a:prstGeom prst="rect">
            <a:avLst/>
          </a:prstGeom>
          <a:noFill/>
        </p:spPr>
        <p:txBody>
          <a:bodyPr wrap="square" rtlCol="0">
            <a:spAutoFit/>
          </a:bodyPr>
          <a:lstStyle/>
          <a:p>
            <a:pPr algn="ctr"/>
            <a:r>
              <a:rPr lang="en-US" sz="2400" b="1" i="1" dirty="0" smtClean="0"/>
              <a:t>Participation Agreements</a:t>
            </a:r>
            <a:endParaRPr lang="en-US" sz="2400" b="1" i="1" dirty="0"/>
          </a:p>
        </p:txBody>
      </p:sp>
      <p:sp>
        <p:nvSpPr>
          <p:cNvPr id="39" name="Left Arrow 38"/>
          <p:cNvSpPr/>
          <p:nvPr/>
        </p:nvSpPr>
        <p:spPr>
          <a:xfrm>
            <a:off x="7010400" y="685800"/>
            <a:ext cx="1676400" cy="1447800"/>
          </a:xfrm>
          <a:prstGeom prst="leftArrow">
            <a:avLst/>
          </a:prstGeom>
          <a:solidFill>
            <a:srgbClr val="00B050"/>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solidFill>
                  <a:schemeClr val="bg1"/>
                </a:solidFill>
                <a:latin typeface="Arial"/>
                <a:cs typeface="Arial"/>
              </a:rPr>
              <a:t>$</a:t>
            </a:r>
            <a:endParaRPr lang="en-US" sz="4800" b="1" i="1" dirty="0">
              <a:solidFill>
                <a:schemeClr val="bg1"/>
              </a:solidFill>
            </a:endParaRPr>
          </a:p>
        </p:txBody>
      </p:sp>
      <p:sp>
        <p:nvSpPr>
          <p:cNvPr id="41" name="Right Arrow 40"/>
          <p:cNvSpPr/>
          <p:nvPr/>
        </p:nvSpPr>
        <p:spPr>
          <a:xfrm>
            <a:off x="7391400" y="4267200"/>
            <a:ext cx="1524000" cy="1447800"/>
          </a:xfrm>
          <a:prstGeom prst="rightArrow">
            <a:avLst/>
          </a:prstGeom>
          <a:solidFill>
            <a:srgbClr val="EFA003"/>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t>Q</a:t>
            </a:r>
            <a:endParaRPr lang="en-US" sz="4800" b="1" i="1" dirty="0"/>
          </a:p>
        </p:txBody>
      </p:sp>
    </p:spTree>
    <p:custDataLst>
      <p:tags r:id="rId1"/>
    </p:custDataLst>
  </p:cSld>
  <p:clrMapOvr>
    <a:masterClrMapping/>
  </p:clrMapOvr>
  <p:transition advTm="7909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down)">
                                      <p:cBhvr>
                                        <p:cTn id="31" dur="500"/>
                                        <p:tgtEl>
                                          <p:spTgt spid="36"/>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down)">
                                      <p:cBhvr>
                                        <p:cTn id="39" dur="500"/>
                                        <p:tgtEl>
                                          <p:spTgt spid="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childTnLst>
                          </p:cTn>
                        </p:par>
                        <p:par>
                          <p:cTn id="44" fill="hold">
                            <p:stCondLst>
                              <p:cond delay="5000"/>
                            </p:stCondLst>
                            <p:childTnLst>
                              <p:par>
                                <p:cTn id="45" presetID="22" presetClass="entr" presetSubtype="2"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wipe(right)">
                                      <p:cBhvr>
                                        <p:cTn id="51" dur="500"/>
                                        <p:tgtEl>
                                          <p:spTgt spid="53"/>
                                        </p:tgtEl>
                                      </p:cBhvr>
                                    </p:animEffect>
                                  </p:childTnLst>
                                </p:cTn>
                              </p:par>
                            </p:childTnLst>
                          </p:cTn>
                        </p:par>
                        <p:par>
                          <p:cTn id="52" fill="hold">
                            <p:stCondLst>
                              <p:cond delay="6000"/>
                            </p:stCondLst>
                            <p:childTnLst>
                              <p:par>
                                <p:cTn id="53" presetID="22" presetClass="entr" presetSubtype="2"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right)">
                                      <p:cBhvr>
                                        <p:cTn id="55" dur="500"/>
                                        <p:tgtEl>
                                          <p:spTgt spid="54"/>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right)">
                                      <p:cBhvr>
                                        <p:cTn id="59" dur="500"/>
                                        <p:tgtEl>
                                          <p:spTgt spid="55"/>
                                        </p:tgtEl>
                                      </p:cBhvr>
                                    </p:animEffect>
                                  </p:childTnLst>
                                </p:cTn>
                              </p:par>
                            </p:childTnLst>
                          </p:cTn>
                        </p:par>
                        <p:par>
                          <p:cTn id="60" fill="hold">
                            <p:stCondLst>
                              <p:cond delay="7000"/>
                            </p:stCondLst>
                            <p:childTnLst>
                              <p:par>
                                <p:cTn id="61" presetID="22" presetClass="entr" presetSubtype="2"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right)">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wipe(right)">
                                      <p:cBhvr>
                                        <p:cTn id="72" dur="500"/>
                                        <p:tgtEl>
                                          <p:spTgt spid="3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animBg="1"/>
      <p:bldP spid="33" grpId="0" animBg="1"/>
      <p:bldP spid="34" grpId="0" animBg="1"/>
      <p:bldP spid="36" grpId="0" animBg="1"/>
      <p:bldP spid="38" grpId="0" animBg="1"/>
      <p:bldP spid="40" grpId="0" animBg="1"/>
      <p:bldP spid="44" grpId="0" animBg="1"/>
      <p:bldP spid="53" grpId="0" animBg="1"/>
      <p:bldP spid="54" grpId="0" animBg="1"/>
      <p:bldP spid="55" grpId="0" animBg="1"/>
      <p:bldP spid="59" grpId="0" animBg="1"/>
      <p:bldP spid="58" grpId="0" animBg="1"/>
      <p:bldP spid="56" grpId="0" animBg="1"/>
      <p:bldP spid="37" grpId="0"/>
      <p:bldP spid="39" grpId="0" animBg="1"/>
      <p:bldP spid="4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381000" y="457200"/>
            <a:ext cx="4191000" cy="3429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8114" name="Object 2"/>
          <p:cNvGraphicFramePr>
            <a:graphicFrameLocks noChangeAspect="1"/>
          </p:cNvGraphicFramePr>
          <p:nvPr/>
        </p:nvGraphicFramePr>
        <p:xfrm>
          <a:off x="2514600" y="2133600"/>
          <a:ext cx="1981200" cy="1371600"/>
        </p:xfrm>
        <a:graphic>
          <a:graphicData uri="http://schemas.openxmlformats.org/presentationml/2006/ole">
            <p:oleObj spid="_x0000_s336898" name="Slide" r:id="rId5" imgW="4570486" imgH="3427546" progId="PowerPoint.Slide.12">
              <p:embed/>
            </p:oleObj>
          </a:graphicData>
        </a:graphic>
      </p:graphicFrame>
      <p:graphicFrame>
        <p:nvGraphicFramePr>
          <p:cNvPr id="218116" name="Object 4"/>
          <p:cNvGraphicFramePr>
            <a:graphicFrameLocks noChangeAspect="1"/>
          </p:cNvGraphicFramePr>
          <p:nvPr/>
        </p:nvGraphicFramePr>
        <p:xfrm>
          <a:off x="609600" y="762000"/>
          <a:ext cx="1752600" cy="1219200"/>
        </p:xfrm>
        <a:graphic>
          <a:graphicData uri="http://schemas.openxmlformats.org/presentationml/2006/ole">
            <p:oleObj spid="_x0000_s336899" name="Slide" r:id="rId6" imgW="4570486" imgH="3427546" progId="PowerPoint.Slide.12">
              <p:embed/>
            </p:oleObj>
          </a:graphicData>
        </a:graphic>
      </p:graphicFrame>
      <p:sp>
        <p:nvSpPr>
          <p:cNvPr id="2181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 name="TextBox 27"/>
          <p:cNvSpPr txBox="1"/>
          <p:nvPr/>
        </p:nvSpPr>
        <p:spPr>
          <a:xfrm>
            <a:off x="2514600" y="685800"/>
            <a:ext cx="1905000" cy="584775"/>
          </a:xfrm>
          <a:prstGeom prst="rect">
            <a:avLst/>
          </a:prstGeom>
          <a:noFill/>
        </p:spPr>
        <p:txBody>
          <a:bodyPr wrap="square" rtlCol="0">
            <a:spAutoFit/>
          </a:bodyPr>
          <a:lstStyle/>
          <a:p>
            <a:r>
              <a:rPr lang="en-US" sz="3200" b="1" i="1" dirty="0" smtClean="0"/>
              <a:t>Pediatrics</a:t>
            </a:r>
            <a:endParaRPr lang="en-US" sz="3200" b="1" i="1" dirty="0"/>
          </a:p>
        </p:txBody>
      </p:sp>
      <p:sp>
        <p:nvSpPr>
          <p:cNvPr id="23" name="Rounded Rectangle 22"/>
          <p:cNvSpPr/>
          <p:nvPr/>
        </p:nvSpPr>
        <p:spPr>
          <a:xfrm>
            <a:off x="3200400" y="4114800"/>
            <a:ext cx="3657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6"/>
          <p:cNvGraphicFramePr>
            <a:graphicFrameLocks noChangeAspect="1"/>
          </p:cNvGraphicFramePr>
          <p:nvPr/>
        </p:nvGraphicFramePr>
        <p:xfrm>
          <a:off x="3505200" y="4343400"/>
          <a:ext cx="3124200" cy="2000250"/>
        </p:xfrm>
        <a:graphic>
          <a:graphicData uri="http://schemas.openxmlformats.org/presentationml/2006/ole">
            <p:oleObj spid="_x0000_s336900" name="Slide" r:id="rId7" imgW="4570486" imgH="3427546" progId="PowerPoint.Slide.12">
              <p:embed/>
            </p:oleObj>
          </a:graphicData>
        </a:graphic>
      </p:graphicFrame>
      <p:sp>
        <p:nvSpPr>
          <p:cNvPr id="18" name="Oval 17"/>
          <p:cNvSpPr/>
          <p:nvPr/>
        </p:nvSpPr>
        <p:spPr>
          <a:xfrm>
            <a:off x="2286000" y="1219200"/>
            <a:ext cx="2133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Primary Care</a:t>
            </a:r>
            <a:endParaRPr lang="en-US" sz="2400" dirty="0"/>
          </a:p>
        </p:txBody>
      </p:sp>
      <p:sp>
        <p:nvSpPr>
          <p:cNvPr id="20" name="Oval 19"/>
          <p:cNvSpPr/>
          <p:nvPr/>
        </p:nvSpPr>
        <p:spPr>
          <a:xfrm>
            <a:off x="381000" y="2514600"/>
            <a:ext cx="2133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Specialty Care</a:t>
            </a:r>
            <a:endParaRPr lang="en-US" sz="2400" dirty="0"/>
          </a:p>
        </p:txBody>
      </p:sp>
      <p:sp>
        <p:nvSpPr>
          <p:cNvPr id="22" name="Oval 21"/>
          <p:cNvSpPr/>
          <p:nvPr/>
        </p:nvSpPr>
        <p:spPr>
          <a:xfrm>
            <a:off x="1143000" y="4953000"/>
            <a:ext cx="2133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Tertiary Care</a:t>
            </a:r>
            <a:endParaRPr lang="en-US" sz="2400" dirty="0"/>
          </a:p>
        </p:txBody>
      </p:sp>
      <p:sp>
        <p:nvSpPr>
          <p:cNvPr id="13" name="TextBox 12"/>
          <p:cNvSpPr txBox="1"/>
          <p:nvPr/>
        </p:nvSpPr>
        <p:spPr>
          <a:xfrm>
            <a:off x="4876800" y="533400"/>
            <a:ext cx="3962400" cy="2554545"/>
          </a:xfrm>
          <a:prstGeom prst="rect">
            <a:avLst/>
          </a:prstGeom>
          <a:noFill/>
        </p:spPr>
        <p:txBody>
          <a:bodyPr wrap="square" rtlCol="0">
            <a:spAutoFit/>
          </a:bodyPr>
          <a:lstStyle/>
          <a:p>
            <a:pPr algn="ctr"/>
            <a:r>
              <a:rPr lang="en-US" sz="4000" b="1" i="1" dirty="0" smtClean="0"/>
              <a:t>Consultation</a:t>
            </a:r>
          </a:p>
          <a:p>
            <a:pPr algn="ctr"/>
            <a:r>
              <a:rPr lang="en-US" sz="4000" b="1" i="1" dirty="0" smtClean="0"/>
              <a:t>Referral</a:t>
            </a:r>
          </a:p>
          <a:p>
            <a:pPr algn="ctr"/>
            <a:r>
              <a:rPr lang="en-US" sz="4000" b="1" i="1" dirty="0" smtClean="0"/>
              <a:t>Co-Management</a:t>
            </a:r>
          </a:p>
          <a:p>
            <a:pPr algn="ctr"/>
            <a:r>
              <a:rPr lang="en-US" sz="4000" b="1" i="1" dirty="0" smtClean="0"/>
              <a:t>Transfer of Care</a:t>
            </a:r>
            <a:endParaRPr lang="en-US" sz="4000" b="1" i="1" dirty="0"/>
          </a:p>
        </p:txBody>
      </p:sp>
    </p:spTree>
    <p:custDataLst>
      <p:tags r:id="rId2"/>
    </p:custDataLst>
  </p:cSld>
  <p:clrMapOvr>
    <a:masterClrMapping/>
  </p:clrMapOvr>
  <p:transition advTm="4570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1"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1" animBg="1"/>
      <p:bldP spid="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81000" y="457200"/>
            <a:ext cx="4191000" cy="34290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2"/>
          <p:cNvGraphicFramePr>
            <a:graphicFrameLocks noChangeAspect="1"/>
          </p:cNvGraphicFramePr>
          <p:nvPr/>
        </p:nvGraphicFramePr>
        <p:xfrm>
          <a:off x="2514600" y="2133600"/>
          <a:ext cx="1981200" cy="1371600"/>
        </p:xfrm>
        <a:graphic>
          <a:graphicData uri="http://schemas.openxmlformats.org/presentationml/2006/ole">
            <p:oleObj spid="_x0000_s337923" name="Slide" r:id="rId4" imgW="4570486" imgH="3427546" progId="PowerPoint.Slide.12">
              <p:embed/>
            </p:oleObj>
          </a:graphicData>
        </a:graphic>
      </p:graphicFrame>
      <p:graphicFrame>
        <p:nvGraphicFramePr>
          <p:cNvPr id="21" name="Object 4"/>
          <p:cNvGraphicFramePr>
            <a:graphicFrameLocks noChangeAspect="1"/>
          </p:cNvGraphicFramePr>
          <p:nvPr/>
        </p:nvGraphicFramePr>
        <p:xfrm>
          <a:off x="609600" y="762000"/>
          <a:ext cx="1752600" cy="1219200"/>
        </p:xfrm>
        <a:graphic>
          <a:graphicData uri="http://schemas.openxmlformats.org/presentationml/2006/ole">
            <p:oleObj spid="_x0000_s337924" name="Slide" r:id="rId5" imgW="4570486" imgH="3427546" progId="PowerPoint.Slide.12">
              <p:embed/>
            </p:oleObj>
          </a:graphicData>
        </a:graphic>
      </p:graphicFrame>
      <p:sp>
        <p:nvSpPr>
          <p:cNvPr id="22" name="TextBox 21"/>
          <p:cNvSpPr txBox="1"/>
          <p:nvPr/>
        </p:nvSpPr>
        <p:spPr>
          <a:xfrm>
            <a:off x="2514600" y="685800"/>
            <a:ext cx="1905000" cy="584775"/>
          </a:xfrm>
          <a:prstGeom prst="rect">
            <a:avLst/>
          </a:prstGeom>
          <a:noFill/>
        </p:spPr>
        <p:txBody>
          <a:bodyPr wrap="square" rtlCol="0">
            <a:spAutoFit/>
          </a:bodyPr>
          <a:lstStyle/>
          <a:p>
            <a:r>
              <a:rPr lang="en-US" sz="3200" b="1" i="1" dirty="0" smtClean="0"/>
              <a:t>Pediatrics</a:t>
            </a:r>
            <a:endParaRPr lang="en-US" sz="3200" b="1" i="1" dirty="0"/>
          </a:p>
        </p:txBody>
      </p:sp>
      <p:sp>
        <p:nvSpPr>
          <p:cNvPr id="2181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 name="Left-Up Arrow 16"/>
          <p:cNvSpPr/>
          <p:nvPr/>
        </p:nvSpPr>
        <p:spPr>
          <a:xfrm flipH="1">
            <a:off x="990600" y="1981200"/>
            <a:ext cx="1371600" cy="990600"/>
          </a:xfrm>
          <a:prstGeom prst="lef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orizontal Scroll 33"/>
          <p:cNvSpPr/>
          <p:nvPr/>
        </p:nvSpPr>
        <p:spPr>
          <a:xfrm>
            <a:off x="228600" y="2057400"/>
            <a:ext cx="1905000" cy="1600200"/>
          </a:xfrm>
          <a:prstGeom prst="horizontalScroll">
            <a:avLst/>
          </a:prstGeom>
          <a:solidFill>
            <a:srgbClr val="DDD9C3">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2"/>
                </a:solidFill>
              </a:rPr>
              <a:t>PCMH-N Agreement</a:t>
            </a:r>
            <a:endParaRPr lang="en-US" sz="2400" b="1" i="1" dirty="0">
              <a:solidFill>
                <a:schemeClr val="tx2"/>
              </a:solidFill>
            </a:endParaRPr>
          </a:p>
        </p:txBody>
      </p:sp>
      <p:sp>
        <p:nvSpPr>
          <p:cNvPr id="23" name="Rounded Rectangle 22"/>
          <p:cNvSpPr/>
          <p:nvPr/>
        </p:nvSpPr>
        <p:spPr>
          <a:xfrm>
            <a:off x="3200400" y="4114800"/>
            <a:ext cx="3657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6"/>
          <p:cNvGraphicFramePr>
            <a:graphicFrameLocks noChangeAspect="1"/>
          </p:cNvGraphicFramePr>
          <p:nvPr/>
        </p:nvGraphicFramePr>
        <p:xfrm>
          <a:off x="3505200" y="4343400"/>
          <a:ext cx="3124200" cy="2000250"/>
        </p:xfrm>
        <a:graphic>
          <a:graphicData uri="http://schemas.openxmlformats.org/presentationml/2006/ole">
            <p:oleObj spid="_x0000_s337922" name="Slide" r:id="rId6" imgW="4570486" imgH="3427546" progId="PowerPoint.Slide.12">
              <p:embed/>
            </p:oleObj>
          </a:graphicData>
        </a:graphic>
      </p:graphicFrame>
      <p:sp>
        <p:nvSpPr>
          <p:cNvPr id="25" name="Left-Up Arrow 24"/>
          <p:cNvSpPr/>
          <p:nvPr/>
        </p:nvSpPr>
        <p:spPr>
          <a:xfrm flipH="1">
            <a:off x="2514600" y="3352800"/>
            <a:ext cx="990600" cy="2209800"/>
          </a:xfrm>
          <a:prstGeom prst="leftUpArrow">
            <a:avLst>
              <a:gd name="adj1" fmla="val 17041"/>
              <a:gd name="adj2" fmla="val 25000"/>
              <a:gd name="adj3" fmla="val 2784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orizontal Scroll 32"/>
          <p:cNvSpPr/>
          <p:nvPr/>
        </p:nvSpPr>
        <p:spPr>
          <a:xfrm>
            <a:off x="1143000" y="4267200"/>
            <a:ext cx="1905000" cy="1600200"/>
          </a:xfrm>
          <a:prstGeom prst="horizontalScroll">
            <a:avLst/>
          </a:prstGeom>
          <a:solidFill>
            <a:srgbClr val="DDD9C3">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2"/>
                </a:solidFill>
              </a:rPr>
              <a:t>PCMH-N Agreement</a:t>
            </a:r>
            <a:endParaRPr lang="en-US" sz="2400" b="1" i="1" dirty="0">
              <a:solidFill>
                <a:schemeClr val="tx2"/>
              </a:solidFill>
            </a:endParaRPr>
          </a:p>
        </p:txBody>
      </p:sp>
      <p:pic>
        <p:nvPicPr>
          <p:cNvPr id="237577" name="Picture 9"/>
          <p:cNvPicPr>
            <a:picLocks noChangeAspect="1" noChangeArrowheads="1"/>
          </p:cNvPicPr>
          <p:nvPr/>
        </p:nvPicPr>
        <p:blipFill>
          <a:blip r:embed="rId7" cstate="print"/>
          <a:srcRect/>
          <a:stretch>
            <a:fillRect/>
          </a:stretch>
        </p:blipFill>
        <p:spPr bwMode="auto">
          <a:xfrm>
            <a:off x="4800600" y="762000"/>
            <a:ext cx="4038600" cy="3276600"/>
          </a:xfrm>
          <a:prstGeom prst="rect">
            <a:avLst/>
          </a:prstGeom>
          <a:noFill/>
          <a:ln w="9525">
            <a:noFill/>
            <a:miter lim="800000"/>
            <a:headEnd/>
            <a:tailEnd/>
          </a:ln>
          <a:effectLst/>
        </p:spPr>
      </p:pic>
      <p:sp>
        <p:nvSpPr>
          <p:cNvPr id="30" name="TextBox 29"/>
          <p:cNvSpPr txBox="1"/>
          <p:nvPr/>
        </p:nvSpPr>
        <p:spPr>
          <a:xfrm>
            <a:off x="5410200" y="115669"/>
            <a:ext cx="2743200" cy="646331"/>
          </a:xfrm>
          <a:prstGeom prst="rect">
            <a:avLst/>
          </a:prstGeom>
          <a:noFill/>
        </p:spPr>
        <p:txBody>
          <a:bodyPr wrap="square" rtlCol="0">
            <a:spAutoFit/>
          </a:bodyPr>
          <a:lstStyle/>
          <a:p>
            <a:r>
              <a:rPr lang="en-US" sz="3600" b="1" i="1" dirty="0" smtClean="0"/>
              <a:t>Our Promises</a:t>
            </a:r>
            <a:endParaRPr lang="en-US" sz="3600" b="1" i="1" dirty="0"/>
          </a:p>
        </p:txBody>
      </p:sp>
    </p:spTree>
  </p:cSld>
  <p:clrMapOvr>
    <a:masterClrMapping/>
  </p:clrMapOvr>
  <p:transition advTm="2964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
            <a:ext cx="7543800" cy="523220"/>
          </a:xfrm>
          <a:prstGeom prst="rect">
            <a:avLst/>
          </a:prstGeom>
          <a:noFill/>
        </p:spPr>
        <p:txBody>
          <a:bodyPr wrap="square" rtlCol="0">
            <a:spAutoFit/>
          </a:bodyPr>
          <a:lstStyle/>
          <a:p>
            <a:pPr algn="ctr"/>
            <a:r>
              <a:rPr lang="en-US" sz="2800" dirty="0" smtClean="0"/>
              <a:t>Coordination of Care Agreement</a:t>
            </a:r>
            <a:endParaRPr lang="en-US" sz="2800" dirty="0"/>
          </a:p>
        </p:txBody>
      </p:sp>
      <p:graphicFrame>
        <p:nvGraphicFramePr>
          <p:cNvPr id="18" name="Table 17"/>
          <p:cNvGraphicFramePr>
            <a:graphicFrameLocks noGrp="1"/>
          </p:cNvGraphicFramePr>
          <p:nvPr/>
        </p:nvGraphicFramePr>
        <p:xfrm>
          <a:off x="381000" y="3581400"/>
          <a:ext cx="4648200" cy="2590800"/>
        </p:xfrm>
        <a:graphic>
          <a:graphicData uri="http://schemas.openxmlformats.org/drawingml/2006/table">
            <a:tbl>
              <a:tblPr firstRow="1" bandRow="1">
                <a:tableStyleId>{5C22544A-7EE6-4342-B048-85BDC9FD1C3A}</a:tableStyleId>
              </a:tblPr>
              <a:tblGrid>
                <a:gridCol w="2514600"/>
                <a:gridCol w="914400"/>
                <a:gridCol w="1219200"/>
              </a:tblGrid>
              <a:tr h="334297">
                <a:tc>
                  <a:txBody>
                    <a:bodyPr/>
                    <a:lstStyle/>
                    <a:p>
                      <a:r>
                        <a:rPr lang="en-US" baseline="0" dirty="0" smtClean="0"/>
                        <a:t>R</a:t>
                      </a:r>
                      <a:r>
                        <a:rPr lang="en-US" dirty="0" smtClean="0"/>
                        <a:t>esponsibility?</a:t>
                      </a:r>
                      <a:endParaRPr lang="en-US" dirty="0"/>
                    </a:p>
                  </a:txBody>
                  <a:tcPr/>
                </a:tc>
                <a:tc>
                  <a:txBody>
                    <a:bodyPr/>
                    <a:lstStyle/>
                    <a:p>
                      <a:r>
                        <a:rPr lang="en-US" dirty="0" smtClean="0"/>
                        <a:t>PCMH</a:t>
                      </a:r>
                      <a:endParaRPr lang="en-US" dirty="0"/>
                    </a:p>
                  </a:txBody>
                  <a:tcPr/>
                </a:tc>
                <a:tc>
                  <a:txBody>
                    <a:bodyPr/>
                    <a:lstStyle/>
                    <a:p>
                      <a:r>
                        <a:rPr lang="en-US" dirty="0" smtClean="0"/>
                        <a:t>PCMH-N</a:t>
                      </a:r>
                      <a:endParaRPr lang="en-US" dirty="0"/>
                    </a:p>
                  </a:txBody>
                  <a:tcPr/>
                </a:tc>
              </a:tr>
              <a:tr h="334297">
                <a:tc>
                  <a:txBody>
                    <a:bodyPr/>
                    <a:lstStyle/>
                    <a:p>
                      <a:r>
                        <a:rPr lang="en-US" dirty="0" smtClean="0"/>
                        <a:t>Prevention services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34297">
                <a:tc>
                  <a:txBody>
                    <a:bodyPr/>
                    <a:lstStyle/>
                    <a:p>
                      <a:r>
                        <a:rPr lang="en-US" dirty="0" smtClean="0"/>
                        <a:t>First Contact for patient</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34297">
                <a:tc>
                  <a:txBody>
                    <a:bodyPr/>
                    <a:lstStyle/>
                    <a:p>
                      <a:r>
                        <a:rPr lang="en-US" dirty="0" smtClean="0"/>
                        <a:t>Prescription refills</a:t>
                      </a:r>
                      <a:endParaRPr lang="en-US" dirty="0"/>
                    </a:p>
                  </a:txBody>
                  <a:tcPr/>
                </a:tc>
                <a:tc>
                  <a:txBody>
                    <a:bodyPr/>
                    <a:lstStyle/>
                    <a:p>
                      <a:pPr algn="ctr"/>
                      <a:r>
                        <a:rPr lang="en-US" dirty="0" smtClean="0"/>
                        <a:t>X</a:t>
                      </a:r>
                      <a:endParaRPr lang="en-US" dirty="0"/>
                    </a:p>
                  </a:txBody>
                  <a:tcPr/>
                </a:tc>
                <a:tc>
                  <a:txBody>
                    <a:bodyPr/>
                    <a:lstStyle/>
                    <a:p>
                      <a:pPr algn="ctr"/>
                      <a:r>
                        <a:rPr lang="en-US" dirty="0" smtClean="0"/>
                        <a:t>Disease</a:t>
                      </a:r>
                      <a:endParaRPr lang="en-US" dirty="0"/>
                    </a:p>
                  </a:txBody>
                  <a:tcPr/>
                </a:tc>
              </a:tr>
              <a:tr h="334297">
                <a:tc>
                  <a:txBody>
                    <a:bodyPr/>
                    <a:lstStyle/>
                    <a:p>
                      <a:r>
                        <a:rPr lang="en-US" dirty="0" smtClean="0"/>
                        <a:t>Manage new problems</a:t>
                      </a:r>
                      <a:endParaRPr lang="en-US" dirty="0"/>
                    </a:p>
                  </a:txBody>
                  <a:tcPr/>
                </a:tc>
                <a:tc>
                  <a:txBody>
                    <a:bodyPr/>
                    <a:lstStyle/>
                    <a:p>
                      <a:pPr algn="ctr"/>
                      <a:r>
                        <a:rPr lang="en-US" dirty="0" smtClean="0"/>
                        <a:t>X</a:t>
                      </a:r>
                      <a:endParaRPr lang="en-US" dirty="0"/>
                    </a:p>
                  </a:txBody>
                  <a:tcPr/>
                </a:tc>
                <a:tc>
                  <a:txBody>
                    <a:bodyPr/>
                    <a:lstStyle/>
                    <a:p>
                      <a:pPr algn="ctr"/>
                      <a:r>
                        <a:rPr lang="en-US" dirty="0" smtClean="0"/>
                        <a:t>Disease</a:t>
                      </a:r>
                      <a:endParaRPr lang="en-US" dirty="0"/>
                    </a:p>
                  </a:txBody>
                  <a:tcPr/>
                </a:tc>
              </a:tr>
              <a:tr h="334297">
                <a:tc>
                  <a:txBody>
                    <a:bodyPr/>
                    <a:lstStyle/>
                    <a:p>
                      <a:r>
                        <a:rPr lang="en-US" dirty="0" smtClean="0"/>
                        <a:t>Unrelated conditions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 act in emergency</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graphicFrame>
        <p:nvGraphicFramePr>
          <p:cNvPr id="19" name="Table 18"/>
          <p:cNvGraphicFramePr>
            <a:graphicFrameLocks noGrp="1"/>
          </p:cNvGraphicFramePr>
          <p:nvPr/>
        </p:nvGraphicFramePr>
        <p:xfrm>
          <a:off x="5029200" y="3581400"/>
          <a:ext cx="3810000" cy="2595880"/>
        </p:xfrm>
        <a:graphic>
          <a:graphicData uri="http://schemas.openxmlformats.org/drawingml/2006/table">
            <a:tbl>
              <a:tblPr firstRow="1" bandRow="1">
                <a:tableStyleId>{5C22544A-7EE6-4342-B048-85BDC9FD1C3A}</a:tableStyleId>
              </a:tblPr>
              <a:tblGrid>
                <a:gridCol w="2971800"/>
                <a:gridCol w="838200"/>
              </a:tblGrid>
              <a:tr h="370840">
                <a:tc>
                  <a:txBody>
                    <a:bodyPr/>
                    <a:lstStyle/>
                    <a:p>
                      <a:r>
                        <a:rPr lang="en-US" dirty="0" smtClean="0"/>
                        <a:t>We Mutually Agree To…</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Send transition record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Send notes of all visits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baseline="0" dirty="0" smtClean="0"/>
                        <a:t>Avoid secondary referrals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Avoid patient self-referrals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Notify of</a:t>
                      </a:r>
                      <a:r>
                        <a:rPr lang="en-US" baseline="0" dirty="0" smtClean="0"/>
                        <a:t> admissions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Review </a:t>
                      </a:r>
                      <a:r>
                        <a:rPr lang="en-US" baseline="0" dirty="0" smtClean="0"/>
                        <a:t>agreement yearly</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bl>
          </a:graphicData>
        </a:graphic>
      </p:graphicFrame>
      <p:graphicFrame>
        <p:nvGraphicFramePr>
          <p:cNvPr id="20" name="Table 19"/>
          <p:cNvGraphicFramePr>
            <a:graphicFrameLocks noGrp="1"/>
          </p:cNvGraphicFramePr>
          <p:nvPr/>
        </p:nvGraphicFramePr>
        <p:xfrm>
          <a:off x="381000" y="1981200"/>
          <a:ext cx="8458200" cy="1483360"/>
        </p:xfrm>
        <a:graphic>
          <a:graphicData uri="http://schemas.openxmlformats.org/drawingml/2006/table">
            <a:tbl>
              <a:tblPr firstRow="1" bandRow="1">
                <a:tableStyleId>{5C22544A-7EE6-4342-B048-85BDC9FD1C3A}</a:tableStyleId>
              </a:tblPr>
              <a:tblGrid>
                <a:gridCol w="302079"/>
                <a:gridCol w="3158095"/>
                <a:gridCol w="384463"/>
                <a:gridCol w="4613563"/>
              </a:tblGrid>
              <a:tr h="370840">
                <a:tc gridSpan="4">
                  <a:txBody>
                    <a:bodyPr/>
                    <a:lstStyle/>
                    <a:p>
                      <a:pPr algn="ctr"/>
                      <a:r>
                        <a:rPr lang="en-US" dirty="0" smtClean="0"/>
                        <a:t>Specialty Services Requested by PCMH</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r>
                        <a:rPr lang="en-US" dirty="0" smtClean="0"/>
                        <a:t>Pre-consultation (online)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Ongoing principal care of a</a:t>
                      </a:r>
                      <a:r>
                        <a:rPr lang="en-US" baseline="0" dirty="0" smtClean="0"/>
                        <a:t> </a:t>
                      </a:r>
                      <a:r>
                        <a:rPr lang="en-US" b="1" i="1" dirty="0" smtClean="0"/>
                        <a:t>disease/condition</a:t>
                      </a:r>
                    </a:p>
                  </a:txBody>
                  <a:tcPr/>
                </a:tc>
              </a:tr>
              <a:tr h="370840">
                <a:tc>
                  <a:txBody>
                    <a:bodyPr/>
                    <a:lstStyle/>
                    <a:p>
                      <a:pPr algn="ctr"/>
                      <a:endParaRPr lang="en-US" dirty="0"/>
                    </a:p>
                  </a:txBody>
                  <a:tcPr/>
                </a:tc>
                <a:tc>
                  <a:txBody>
                    <a:bodyPr/>
                    <a:lstStyle/>
                    <a:p>
                      <a:r>
                        <a:rPr lang="en-US" dirty="0" smtClean="0"/>
                        <a:t>Formal Consultation/Procedure</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Principal care of </a:t>
                      </a:r>
                      <a:r>
                        <a:rPr lang="en-US" b="1" i="1" dirty="0" smtClean="0"/>
                        <a:t>patient </a:t>
                      </a:r>
                      <a:r>
                        <a:rPr lang="en-US" b="0" i="0" dirty="0" smtClean="0"/>
                        <a:t>for time of treatment</a:t>
                      </a:r>
                    </a:p>
                  </a:txBody>
                  <a:tcPr/>
                </a:tc>
              </a:tr>
              <a:tr h="370840">
                <a:tc>
                  <a:txBody>
                    <a:bodyPr/>
                    <a:lstStyle/>
                    <a:p>
                      <a:pPr algn="ctr"/>
                      <a:endParaRPr lang="en-US" dirty="0"/>
                    </a:p>
                  </a:txBody>
                  <a:tcPr/>
                </a:tc>
                <a:tc>
                  <a:txBody>
                    <a:bodyPr/>
                    <a:lstStyle/>
                    <a:p>
                      <a:r>
                        <a:rPr lang="en-US" dirty="0" smtClean="0"/>
                        <a:t>Ongoing follow-up &amp; advice</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Transfer</a:t>
                      </a:r>
                      <a:r>
                        <a:rPr lang="en-US" baseline="0" dirty="0" smtClean="0"/>
                        <a:t> all patient care to Specialty PCMH</a:t>
                      </a:r>
                      <a:endParaRPr lang="en-US" dirty="0" smtClean="0"/>
                    </a:p>
                  </a:txBody>
                  <a:tcPr/>
                </a:tc>
              </a:tr>
            </a:tbl>
          </a:graphicData>
        </a:graphic>
      </p:graphicFrame>
      <p:graphicFrame>
        <p:nvGraphicFramePr>
          <p:cNvPr id="21" name="Table 20"/>
          <p:cNvGraphicFramePr>
            <a:graphicFrameLocks noGrp="1"/>
          </p:cNvGraphicFramePr>
          <p:nvPr/>
        </p:nvGraphicFramePr>
        <p:xfrm>
          <a:off x="381000" y="685800"/>
          <a:ext cx="4343400" cy="1179195"/>
        </p:xfrm>
        <a:graphic>
          <a:graphicData uri="http://schemas.openxmlformats.org/drawingml/2006/table">
            <a:tbl>
              <a:tblPr firstRow="1" bandRow="1">
                <a:tableStyleId>{5C22544A-7EE6-4342-B048-85BDC9FD1C3A}</a:tableStyleId>
              </a:tblPr>
              <a:tblGrid>
                <a:gridCol w="2362200"/>
                <a:gridCol w="1981200"/>
              </a:tblGrid>
              <a:tr h="347663">
                <a:tc gridSpan="2">
                  <a:txBody>
                    <a:bodyPr/>
                    <a:lstStyle/>
                    <a:p>
                      <a:r>
                        <a:rPr lang="en-US" dirty="0" smtClean="0"/>
                        <a:t>PCMH Name:</a:t>
                      </a:r>
                      <a:endParaRPr lang="en-US" dirty="0"/>
                    </a:p>
                  </a:txBody>
                  <a:tcPr/>
                </a:tc>
                <a:tc hMerge="1">
                  <a:txBody>
                    <a:bodyPr/>
                    <a:lstStyle/>
                    <a:p>
                      <a:endParaRPr lang="en-US"/>
                    </a:p>
                  </a:txBody>
                  <a:tcPr/>
                </a:tc>
              </a:tr>
              <a:tr h="347663">
                <a:tc>
                  <a:txBody>
                    <a:bodyPr/>
                    <a:lstStyle/>
                    <a:p>
                      <a:r>
                        <a:rPr lang="en-US" dirty="0" smtClean="0"/>
                        <a:t>Phone</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E-mail</a:t>
                      </a:r>
                      <a:endParaRPr lang="en-US" dirty="0"/>
                    </a:p>
                  </a:txBody>
                  <a:tcPr>
                    <a:lnL w="12700" cap="flat" cmpd="sng" algn="ctr">
                      <a:solidFill>
                        <a:schemeClr val="bg1"/>
                      </a:solidFill>
                      <a:prstDash val="solid"/>
                      <a:round/>
                      <a:headEnd type="none" w="med" len="med"/>
                      <a:tailEnd type="none" w="med" len="med"/>
                    </a:lnL>
                  </a:tcPr>
                </a:tc>
              </a:tr>
              <a:tr h="447675">
                <a:tc gridSpan="2">
                  <a:txBody>
                    <a:bodyPr/>
                    <a:lstStyle/>
                    <a:p>
                      <a:r>
                        <a:rPr lang="en-US" dirty="0" smtClean="0"/>
                        <a:t>Address:</a:t>
                      </a:r>
                      <a:endParaRPr lang="en-US" dirty="0"/>
                    </a:p>
                  </a:txBody>
                  <a:tcPr/>
                </a:tc>
                <a:tc hMerge="1">
                  <a:txBody>
                    <a:bodyPr/>
                    <a:lstStyle/>
                    <a:p>
                      <a:endParaRPr lang="en-US"/>
                    </a:p>
                  </a:txBody>
                  <a:tcPr/>
                </a:tc>
              </a:tr>
            </a:tbl>
          </a:graphicData>
        </a:graphic>
      </p:graphicFrame>
      <p:graphicFrame>
        <p:nvGraphicFramePr>
          <p:cNvPr id="22" name="Table 21"/>
          <p:cNvGraphicFramePr>
            <a:graphicFrameLocks noGrp="1"/>
          </p:cNvGraphicFramePr>
          <p:nvPr/>
        </p:nvGraphicFramePr>
        <p:xfrm>
          <a:off x="4648199" y="685800"/>
          <a:ext cx="4191001" cy="1129853"/>
        </p:xfrm>
        <a:graphic>
          <a:graphicData uri="http://schemas.openxmlformats.org/drawingml/2006/table">
            <a:tbl>
              <a:tblPr firstRow="1" bandRow="1">
                <a:tableStyleId>{5C22544A-7EE6-4342-B048-85BDC9FD1C3A}</a:tableStyleId>
              </a:tblPr>
              <a:tblGrid>
                <a:gridCol w="2209801"/>
                <a:gridCol w="1981200"/>
              </a:tblGrid>
              <a:tr h="334233">
                <a:tc gridSpan="2">
                  <a:txBody>
                    <a:bodyPr/>
                    <a:lstStyle/>
                    <a:p>
                      <a:r>
                        <a:rPr lang="en-US" dirty="0" smtClean="0"/>
                        <a:t>Specialty Name:</a:t>
                      </a:r>
                      <a:endParaRPr lang="en-US" dirty="0"/>
                    </a:p>
                  </a:txBody>
                  <a:tcPr/>
                </a:tc>
                <a:tc hMerge="1">
                  <a:txBody>
                    <a:bodyPr/>
                    <a:lstStyle/>
                    <a:p>
                      <a:endParaRPr lang="en-US"/>
                    </a:p>
                  </a:txBody>
                  <a:tcPr/>
                </a:tc>
              </a:tr>
              <a:tr h="334233">
                <a:tc>
                  <a:txBody>
                    <a:bodyPr/>
                    <a:lstStyle/>
                    <a:p>
                      <a:r>
                        <a:rPr lang="en-US" dirty="0" smtClean="0"/>
                        <a:t>Phone</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E-mail</a:t>
                      </a:r>
                      <a:endParaRPr lang="en-US" dirty="0"/>
                    </a:p>
                  </a:txBody>
                  <a:tcPr>
                    <a:lnL w="12700" cap="flat" cmpd="sng" algn="ctr">
                      <a:solidFill>
                        <a:schemeClr val="bg1"/>
                      </a:solidFill>
                      <a:prstDash val="solid"/>
                      <a:round/>
                      <a:headEnd type="none" w="med" len="med"/>
                      <a:tailEnd type="none" w="med" len="med"/>
                    </a:lnL>
                  </a:tcPr>
                </a:tc>
              </a:tr>
              <a:tr h="398333">
                <a:tc gridSpan="2">
                  <a:txBody>
                    <a:bodyPr/>
                    <a:lstStyle/>
                    <a:p>
                      <a:r>
                        <a:rPr lang="en-US" dirty="0" smtClean="0"/>
                        <a:t>Address:</a:t>
                      </a:r>
                      <a:endParaRPr lang="en-US" dirty="0"/>
                    </a:p>
                  </a:txBody>
                  <a:tcPr/>
                </a:tc>
                <a:tc hMerge="1">
                  <a:txBody>
                    <a:bodyPr/>
                    <a:lstStyle/>
                    <a:p>
                      <a:endParaRPr lang="en-US"/>
                    </a:p>
                  </a:txBody>
                  <a:tcPr/>
                </a:tc>
              </a:tr>
            </a:tbl>
          </a:graphicData>
        </a:graphic>
      </p:graphicFrame>
      <p:sp>
        <p:nvSpPr>
          <p:cNvPr id="23" name="TextBox 22"/>
          <p:cNvSpPr txBox="1"/>
          <p:nvPr/>
        </p:nvSpPr>
        <p:spPr>
          <a:xfrm>
            <a:off x="3048000" y="6477000"/>
            <a:ext cx="5867400" cy="307777"/>
          </a:xfrm>
          <a:prstGeom prst="rect">
            <a:avLst/>
          </a:prstGeom>
          <a:noFill/>
        </p:spPr>
        <p:txBody>
          <a:bodyPr wrap="square" rtlCol="0">
            <a:spAutoFit/>
          </a:bodyPr>
          <a:lstStyle/>
          <a:p>
            <a:r>
              <a:rPr lang="en-US" sz="1400" i="1" dirty="0" smtClean="0"/>
              <a:t>Adapted from American College of Physicians Policy PCMH-N 2010</a:t>
            </a:r>
            <a:endParaRPr lang="en-US" sz="1400" i="1" dirty="0"/>
          </a:p>
        </p:txBody>
      </p:sp>
    </p:spTree>
  </p:cSld>
  <p:clrMapOvr>
    <a:masterClrMapping/>
  </p:clrMapOvr>
  <p:transition advTm="14312">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76200"/>
            <a:ext cx="7543800" cy="523220"/>
          </a:xfrm>
          <a:prstGeom prst="rect">
            <a:avLst/>
          </a:prstGeom>
          <a:noFill/>
        </p:spPr>
        <p:txBody>
          <a:bodyPr wrap="square" rtlCol="0">
            <a:spAutoFit/>
          </a:bodyPr>
          <a:lstStyle/>
          <a:p>
            <a:pPr algn="ctr"/>
            <a:r>
              <a:rPr lang="en-US" sz="2800" dirty="0" smtClean="0"/>
              <a:t>Coordination of Care Agreement</a:t>
            </a:r>
            <a:endParaRPr lang="en-US" sz="2800" dirty="0"/>
          </a:p>
        </p:txBody>
      </p:sp>
      <p:graphicFrame>
        <p:nvGraphicFramePr>
          <p:cNvPr id="18" name="Table 17"/>
          <p:cNvGraphicFramePr>
            <a:graphicFrameLocks noGrp="1"/>
          </p:cNvGraphicFramePr>
          <p:nvPr/>
        </p:nvGraphicFramePr>
        <p:xfrm>
          <a:off x="381000" y="3581400"/>
          <a:ext cx="4648200" cy="2590800"/>
        </p:xfrm>
        <a:graphic>
          <a:graphicData uri="http://schemas.openxmlformats.org/drawingml/2006/table">
            <a:tbl>
              <a:tblPr firstRow="1" bandRow="1">
                <a:tableStyleId>{5C22544A-7EE6-4342-B048-85BDC9FD1C3A}</a:tableStyleId>
              </a:tblPr>
              <a:tblGrid>
                <a:gridCol w="2514600"/>
                <a:gridCol w="914400"/>
                <a:gridCol w="1219200"/>
              </a:tblGrid>
              <a:tr h="334297">
                <a:tc>
                  <a:txBody>
                    <a:bodyPr/>
                    <a:lstStyle/>
                    <a:p>
                      <a:r>
                        <a:rPr lang="en-US" baseline="0" dirty="0" smtClean="0"/>
                        <a:t>R</a:t>
                      </a:r>
                      <a:r>
                        <a:rPr lang="en-US" dirty="0" smtClean="0"/>
                        <a:t>esponsibility?</a:t>
                      </a:r>
                      <a:endParaRPr lang="en-US" dirty="0"/>
                    </a:p>
                  </a:txBody>
                  <a:tcPr/>
                </a:tc>
                <a:tc>
                  <a:txBody>
                    <a:bodyPr/>
                    <a:lstStyle/>
                    <a:p>
                      <a:r>
                        <a:rPr lang="en-US" dirty="0" smtClean="0"/>
                        <a:t>PCMH</a:t>
                      </a:r>
                      <a:endParaRPr lang="en-US" dirty="0"/>
                    </a:p>
                  </a:txBody>
                  <a:tcPr/>
                </a:tc>
                <a:tc>
                  <a:txBody>
                    <a:bodyPr/>
                    <a:lstStyle/>
                    <a:p>
                      <a:r>
                        <a:rPr lang="en-US" dirty="0" smtClean="0"/>
                        <a:t>PCMH-N</a:t>
                      </a:r>
                      <a:endParaRPr lang="en-US" dirty="0"/>
                    </a:p>
                  </a:txBody>
                  <a:tcPr/>
                </a:tc>
              </a:tr>
              <a:tr h="334297">
                <a:tc>
                  <a:txBody>
                    <a:bodyPr/>
                    <a:lstStyle/>
                    <a:p>
                      <a:r>
                        <a:rPr lang="en-US" dirty="0" smtClean="0"/>
                        <a:t>Prevention services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34297">
                <a:tc>
                  <a:txBody>
                    <a:bodyPr/>
                    <a:lstStyle/>
                    <a:p>
                      <a:r>
                        <a:rPr lang="en-US" dirty="0" smtClean="0"/>
                        <a:t>First Contact for patient</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34297">
                <a:tc>
                  <a:txBody>
                    <a:bodyPr/>
                    <a:lstStyle/>
                    <a:p>
                      <a:r>
                        <a:rPr lang="en-US" dirty="0" smtClean="0"/>
                        <a:t>Prescription refills</a:t>
                      </a:r>
                      <a:endParaRPr lang="en-US" dirty="0"/>
                    </a:p>
                  </a:txBody>
                  <a:tcPr/>
                </a:tc>
                <a:tc>
                  <a:txBody>
                    <a:bodyPr/>
                    <a:lstStyle/>
                    <a:p>
                      <a:pPr algn="ctr"/>
                      <a:r>
                        <a:rPr lang="en-US" dirty="0" smtClean="0"/>
                        <a:t>X</a:t>
                      </a:r>
                      <a:endParaRPr lang="en-US" dirty="0"/>
                    </a:p>
                  </a:txBody>
                  <a:tcPr/>
                </a:tc>
                <a:tc>
                  <a:txBody>
                    <a:bodyPr/>
                    <a:lstStyle/>
                    <a:p>
                      <a:pPr algn="ctr"/>
                      <a:r>
                        <a:rPr lang="en-US" dirty="0" smtClean="0"/>
                        <a:t>Disease</a:t>
                      </a:r>
                      <a:endParaRPr lang="en-US" dirty="0"/>
                    </a:p>
                  </a:txBody>
                  <a:tcPr/>
                </a:tc>
              </a:tr>
              <a:tr h="334297">
                <a:tc>
                  <a:txBody>
                    <a:bodyPr/>
                    <a:lstStyle/>
                    <a:p>
                      <a:r>
                        <a:rPr lang="en-US" dirty="0" smtClean="0"/>
                        <a:t>Manage new problems</a:t>
                      </a:r>
                      <a:endParaRPr lang="en-US" dirty="0"/>
                    </a:p>
                  </a:txBody>
                  <a:tcPr/>
                </a:tc>
                <a:tc>
                  <a:txBody>
                    <a:bodyPr/>
                    <a:lstStyle/>
                    <a:p>
                      <a:pPr algn="ctr"/>
                      <a:r>
                        <a:rPr lang="en-US" dirty="0" smtClean="0"/>
                        <a:t>X</a:t>
                      </a:r>
                      <a:endParaRPr lang="en-US" dirty="0"/>
                    </a:p>
                  </a:txBody>
                  <a:tcPr/>
                </a:tc>
                <a:tc>
                  <a:txBody>
                    <a:bodyPr/>
                    <a:lstStyle/>
                    <a:p>
                      <a:pPr algn="ctr"/>
                      <a:r>
                        <a:rPr lang="en-US" dirty="0" smtClean="0"/>
                        <a:t>Disease</a:t>
                      </a:r>
                      <a:endParaRPr lang="en-US" dirty="0"/>
                    </a:p>
                  </a:txBody>
                  <a:tcPr/>
                </a:tc>
              </a:tr>
              <a:tr h="334297">
                <a:tc>
                  <a:txBody>
                    <a:bodyPr/>
                    <a:lstStyle/>
                    <a:p>
                      <a:r>
                        <a:rPr lang="en-US" dirty="0" smtClean="0"/>
                        <a:t>Unrelated conditions</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9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May act in emergency</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bl>
          </a:graphicData>
        </a:graphic>
      </p:graphicFrame>
      <p:graphicFrame>
        <p:nvGraphicFramePr>
          <p:cNvPr id="19" name="Table 18"/>
          <p:cNvGraphicFramePr>
            <a:graphicFrameLocks noGrp="1"/>
          </p:cNvGraphicFramePr>
          <p:nvPr/>
        </p:nvGraphicFramePr>
        <p:xfrm>
          <a:off x="5029200" y="3581400"/>
          <a:ext cx="3810000" cy="2595880"/>
        </p:xfrm>
        <a:graphic>
          <a:graphicData uri="http://schemas.openxmlformats.org/drawingml/2006/table">
            <a:tbl>
              <a:tblPr firstRow="1" bandRow="1">
                <a:tableStyleId>{5C22544A-7EE6-4342-B048-85BDC9FD1C3A}</a:tableStyleId>
              </a:tblPr>
              <a:tblGrid>
                <a:gridCol w="2971800"/>
                <a:gridCol w="838200"/>
              </a:tblGrid>
              <a:tr h="370840">
                <a:tc>
                  <a:txBody>
                    <a:bodyPr/>
                    <a:lstStyle/>
                    <a:p>
                      <a:r>
                        <a:rPr lang="en-US" dirty="0" smtClean="0"/>
                        <a:t>We Mutually Agree To…</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Send transition record</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Send notes of all visits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baseline="0" dirty="0" smtClean="0"/>
                        <a:t>Avoid secondary referrals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Avoid patient self-referrals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Notify of</a:t>
                      </a:r>
                      <a:r>
                        <a:rPr lang="en-US" baseline="0" dirty="0" smtClean="0"/>
                        <a:t> admissions</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r h="370840">
                <a:tc>
                  <a:txBody>
                    <a:bodyPr/>
                    <a:lstStyle/>
                    <a:p>
                      <a:r>
                        <a:rPr lang="en-US" dirty="0" smtClean="0"/>
                        <a:t>Review </a:t>
                      </a:r>
                      <a:r>
                        <a:rPr lang="en-US" baseline="0" dirty="0" smtClean="0"/>
                        <a:t>agreement yearly</a:t>
                      </a:r>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dirty="0" smtClean="0"/>
                        <a:t>X</a:t>
                      </a:r>
                      <a:endParaRPr lang="en-US" dirty="0"/>
                    </a:p>
                  </a:txBody>
                  <a:tcPr>
                    <a:lnL w="12700" cap="flat" cmpd="sng" algn="ctr">
                      <a:solidFill>
                        <a:schemeClr val="bg1"/>
                      </a:solidFill>
                      <a:prstDash val="solid"/>
                      <a:round/>
                      <a:headEnd type="none" w="med" len="med"/>
                      <a:tailEnd type="none" w="med" len="med"/>
                    </a:lnL>
                  </a:tcPr>
                </a:tc>
              </a:tr>
            </a:tbl>
          </a:graphicData>
        </a:graphic>
      </p:graphicFrame>
      <p:graphicFrame>
        <p:nvGraphicFramePr>
          <p:cNvPr id="20" name="Table 19"/>
          <p:cNvGraphicFramePr>
            <a:graphicFrameLocks noGrp="1"/>
          </p:cNvGraphicFramePr>
          <p:nvPr/>
        </p:nvGraphicFramePr>
        <p:xfrm>
          <a:off x="381000" y="1981200"/>
          <a:ext cx="8458200" cy="1483360"/>
        </p:xfrm>
        <a:graphic>
          <a:graphicData uri="http://schemas.openxmlformats.org/drawingml/2006/table">
            <a:tbl>
              <a:tblPr firstRow="1" bandRow="1">
                <a:tableStyleId>{5C22544A-7EE6-4342-B048-85BDC9FD1C3A}</a:tableStyleId>
              </a:tblPr>
              <a:tblGrid>
                <a:gridCol w="302079"/>
                <a:gridCol w="3158095"/>
                <a:gridCol w="384463"/>
                <a:gridCol w="4613563"/>
              </a:tblGrid>
              <a:tr h="370840">
                <a:tc gridSpan="4">
                  <a:txBody>
                    <a:bodyPr/>
                    <a:lstStyle/>
                    <a:p>
                      <a:pPr algn="ctr"/>
                      <a:r>
                        <a:rPr lang="en-US" dirty="0" smtClean="0"/>
                        <a:t>Specialty Services Requested by PCMH</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endParaRPr lang="en-US" dirty="0"/>
                    </a:p>
                  </a:txBody>
                  <a:tcPr/>
                </a:tc>
                <a:tc>
                  <a:txBody>
                    <a:bodyPr/>
                    <a:lstStyle/>
                    <a:p>
                      <a:r>
                        <a:rPr lang="en-US" dirty="0" smtClean="0"/>
                        <a:t>Pre-consultation (online)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X</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Ongoing principal care of a</a:t>
                      </a:r>
                      <a:r>
                        <a:rPr lang="en-US" baseline="0" dirty="0" smtClean="0"/>
                        <a:t> </a:t>
                      </a:r>
                      <a:r>
                        <a:rPr lang="en-US" b="1" i="1" dirty="0" smtClean="0"/>
                        <a:t>disease/condition</a:t>
                      </a:r>
                    </a:p>
                  </a:txBody>
                  <a:tcPr/>
                </a:tc>
              </a:tr>
              <a:tr h="370840">
                <a:tc>
                  <a:txBody>
                    <a:bodyPr/>
                    <a:lstStyle/>
                    <a:p>
                      <a:pPr algn="ctr"/>
                      <a:endParaRPr lang="en-US" dirty="0"/>
                    </a:p>
                  </a:txBody>
                  <a:tcPr/>
                </a:tc>
                <a:tc>
                  <a:txBody>
                    <a:bodyPr/>
                    <a:lstStyle/>
                    <a:p>
                      <a:r>
                        <a:rPr lang="en-US" dirty="0" smtClean="0"/>
                        <a:t>Formal Consultation/Procedure</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Principal care of </a:t>
                      </a:r>
                      <a:r>
                        <a:rPr lang="en-US" b="1" i="1" dirty="0" smtClean="0"/>
                        <a:t>patient </a:t>
                      </a:r>
                      <a:r>
                        <a:rPr lang="en-US" b="0" i="0" dirty="0" smtClean="0"/>
                        <a:t>for time of treatment</a:t>
                      </a:r>
                    </a:p>
                  </a:txBody>
                  <a:tcPr/>
                </a:tc>
              </a:tr>
              <a:tr h="370840">
                <a:tc>
                  <a:txBody>
                    <a:bodyPr/>
                    <a:lstStyle/>
                    <a:p>
                      <a:pPr algn="ctr"/>
                      <a:endParaRPr lang="en-US" dirty="0"/>
                    </a:p>
                  </a:txBody>
                  <a:tcPr/>
                </a:tc>
                <a:tc>
                  <a:txBody>
                    <a:bodyPr/>
                    <a:lstStyle/>
                    <a:p>
                      <a:r>
                        <a:rPr lang="en-US" dirty="0" smtClean="0"/>
                        <a:t>Ongoing follow-up &amp; advice</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Transfer</a:t>
                      </a:r>
                      <a:r>
                        <a:rPr lang="en-US" baseline="0" dirty="0" smtClean="0"/>
                        <a:t> all patient care to Specialty PCMH</a:t>
                      </a:r>
                      <a:endParaRPr lang="en-US" dirty="0" smtClean="0"/>
                    </a:p>
                  </a:txBody>
                  <a:tcPr/>
                </a:tc>
              </a:tr>
            </a:tbl>
          </a:graphicData>
        </a:graphic>
      </p:graphicFrame>
      <p:graphicFrame>
        <p:nvGraphicFramePr>
          <p:cNvPr id="21" name="Table 20"/>
          <p:cNvGraphicFramePr>
            <a:graphicFrameLocks noGrp="1"/>
          </p:cNvGraphicFramePr>
          <p:nvPr/>
        </p:nvGraphicFramePr>
        <p:xfrm>
          <a:off x="381000" y="685800"/>
          <a:ext cx="4343400" cy="1179195"/>
        </p:xfrm>
        <a:graphic>
          <a:graphicData uri="http://schemas.openxmlformats.org/drawingml/2006/table">
            <a:tbl>
              <a:tblPr firstRow="1" bandRow="1">
                <a:tableStyleId>{5C22544A-7EE6-4342-B048-85BDC9FD1C3A}</a:tableStyleId>
              </a:tblPr>
              <a:tblGrid>
                <a:gridCol w="2362200"/>
                <a:gridCol w="1981200"/>
              </a:tblGrid>
              <a:tr h="347663">
                <a:tc gridSpan="2">
                  <a:txBody>
                    <a:bodyPr/>
                    <a:lstStyle/>
                    <a:p>
                      <a:r>
                        <a:rPr lang="en-US" dirty="0" smtClean="0"/>
                        <a:t>PCMH Name:</a:t>
                      </a:r>
                      <a:endParaRPr lang="en-US" dirty="0"/>
                    </a:p>
                  </a:txBody>
                  <a:tcPr/>
                </a:tc>
                <a:tc hMerge="1">
                  <a:txBody>
                    <a:bodyPr/>
                    <a:lstStyle/>
                    <a:p>
                      <a:endParaRPr lang="en-US"/>
                    </a:p>
                  </a:txBody>
                  <a:tcPr/>
                </a:tc>
              </a:tr>
              <a:tr h="347663">
                <a:tc>
                  <a:txBody>
                    <a:bodyPr/>
                    <a:lstStyle/>
                    <a:p>
                      <a:r>
                        <a:rPr lang="en-US" dirty="0" smtClean="0"/>
                        <a:t>Phone</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E-mail</a:t>
                      </a:r>
                      <a:endParaRPr lang="en-US" dirty="0"/>
                    </a:p>
                  </a:txBody>
                  <a:tcPr>
                    <a:lnL w="12700" cap="flat" cmpd="sng" algn="ctr">
                      <a:solidFill>
                        <a:schemeClr val="bg1"/>
                      </a:solidFill>
                      <a:prstDash val="solid"/>
                      <a:round/>
                      <a:headEnd type="none" w="med" len="med"/>
                      <a:tailEnd type="none" w="med" len="med"/>
                    </a:lnL>
                  </a:tcPr>
                </a:tc>
              </a:tr>
              <a:tr h="447675">
                <a:tc gridSpan="2">
                  <a:txBody>
                    <a:bodyPr/>
                    <a:lstStyle/>
                    <a:p>
                      <a:r>
                        <a:rPr lang="en-US" dirty="0" smtClean="0"/>
                        <a:t>Address:</a:t>
                      </a:r>
                      <a:endParaRPr lang="en-US" dirty="0"/>
                    </a:p>
                  </a:txBody>
                  <a:tcPr/>
                </a:tc>
                <a:tc hMerge="1">
                  <a:txBody>
                    <a:bodyPr/>
                    <a:lstStyle/>
                    <a:p>
                      <a:endParaRPr lang="en-US"/>
                    </a:p>
                  </a:txBody>
                  <a:tcPr/>
                </a:tc>
              </a:tr>
            </a:tbl>
          </a:graphicData>
        </a:graphic>
      </p:graphicFrame>
      <p:graphicFrame>
        <p:nvGraphicFramePr>
          <p:cNvPr id="22" name="Table 21"/>
          <p:cNvGraphicFramePr>
            <a:graphicFrameLocks noGrp="1"/>
          </p:cNvGraphicFramePr>
          <p:nvPr/>
        </p:nvGraphicFramePr>
        <p:xfrm>
          <a:off x="4648199" y="685800"/>
          <a:ext cx="4191001" cy="1129853"/>
        </p:xfrm>
        <a:graphic>
          <a:graphicData uri="http://schemas.openxmlformats.org/drawingml/2006/table">
            <a:tbl>
              <a:tblPr firstRow="1" bandRow="1">
                <a:tableStyleId>{5C22544A-7EE6-4342-B048-85BDC9FD1C3A}</a:tableStyleId>
              </a:tblPr>
              <a:tblGrid>
                <a:gridCol w="2209801"/>
                <a:gridCol w="1981200"/>
              </a:tblGrid>
              <a:tr h="334233">
                <a:tc gridSpan="2">
                  <a:txBody>
                    <a:bodyPr/>
                    <a:lstStyle/>
                    <a:p>
                      <a:r>
                        <a:rPr lang="en-US" dirty="0" smtClean="0"/>
                        <a:t>Specialty Name:</a:t>
                      </a:r>
                      <a:endParaRPr lang="en-US" dirty="0"/>
                    </a:p>
                  </a:txBody>
                  <a:tcPr/>
                </a:tc>
                <a:tc hMerge="1">
                  <a:txBody>
                    <a:bodyPr/>
                    <a:lstStyle/>
                    <a:p>
                      <a:endParaRPr lang="en-US"/>
                    </a:p>
                  </a:txBody>
                  <a:tcPr/>
                </a:tc>
              </a:tr>
              <a:tr h="334233">
                <a:tc>
                  <a:txBody>
                    <a:bodyPr/>
                    <a:lstStyle/>
                    <a:p>
                      <a:r>
                        <a:rPr lang="en-US" dirty="0" smtClean="0"/>
                        <a:t>Phone</a:t>
                      </a:r>
                      <a:endParaRPr lang="en-US" dirty="0"/>
                    </a:p>
                  </a:txBody>
                  <a:tcPr>
                    <a:lnR w="12700" cap="flat" cmpd="sng" algn="ctr">
                      <a:solidFill>
                        <a:schemeClr val="bg1"/>
                      </a:solidFill>
                      <a:prstDash val="solid"/>
                      <a:round/>
                      <a:headEnd type="none" w="med" len="med"/>
                      <a:tailEnd type="none" w="med" len="med"/>
                    </a:lnR>
                  </a:tcPr>
                </a:tc>
                <a:tc>
                  <a:txBody>
                    <a:bodyPr/>
                    <a:lstStyle/>
                    <a:p>
                      <a:r>
                        <a:rPr lang="en-US" dirty="0" smtClean="0"/>
                        <a:t>E-mail</a:t>
                      </a:r>
                      <a:endParaRPr lang="en-US" dirty="0"/>
                    </a:p>
                  </a:txBody>
                  <a:tcPr>
                    <a:lnL w="12700" cap="flat" cmpd="sng" algn="ctr">
                      <a:solidFill>
                        <a:schemeClr val="bg1"/>
                      </a:solidFill>
                      <a:prstDash val="solid"/>
                      <a:round/>
                      <a:headEnd type="none" w="med" len="med"/>
                      <a:tailEnd type="none" w="med" len="med"/>
                    </a:lnL>
                  </a:tcPr>
                </a:tc>
              </a:tr>
              <a:tr h="398333">
                <a:tc gridSpan="2">
                  <a:txBody>
                    <a:bodyPr/>
                    <a:lstStyle/>
                    <a:p>
                      <a:r>
                        <a:rPr lang="en-US" dirty="0" smtClean="0"/>
                        <a:t>Address:</a:t>
                      </a:r>
                      <a:endParaRPr lang="en-US" dirty="0"/>
                    </a:p>
                  </a:txBody>
                  <a:tcPr/>
                </a:tc>
                <a:tc hMerge="1">
                  <a:txBody>
                    <a:bodyPr/>
                    <a:lstStyle/>
                    <a:p>
                      <a:endParaRPr lang="en-US"/>
                    </a:p>
                  </a:txBody>
                  <a:tcPr/>
                </a:tc>
              </a:tr>
            </a:tbl>
          </a:graphicData>
        </a:graphic>
      </p:graphicFrame>
      <p:sp>
        <p:nvSpPr>
          <p:cNvPr id="23" name="TextBox 22"/>
          <p:cNvSpPr txBox="1"/>
          <p:nvPr/>
        </p:nvSpPr>
        <p:spPr>
          <a:xfrm>
            <a:off x="3048000" y="6477000"/>
            <a:ext cx="5867400" cy="307777"/>
          </a:xfrm>
          <a:prstGeom prst="rect">
            <a:avLst/>
          </a:prstGeom>
          <a:noFill/>
        </p:spPr>
        <p:txBody>
          <a:bodyPr wrap="square" rtlCol="0">
            <a:spAutoFit/>
          </a:bodyPr>
          <a:lstStyle/>
          <a:p>
            <a:r>
              <a:rPr lang="en-US" sz="1400" i="1" dirty="0" smtClean="0"/>
              <a:t>Adapted from American College of Physicians Policy PCMH-N 2010</a:t>
            </a:r>
            <a:endParaRPr lang="en-US" sz="1400" i="1" dirty="0"/>
          </a:p>
        </p:txBody>
      </p:sp>
      <p:sp>
        <p:nvSpPr>
          <p:cNvPr id="27" name="Rounded Rectangle 26"/>
          <p:cNvSpPr/>
          <p:nvPr/>
        </p:nvSpPr>
        <p:spPr>
          <a:xfrm>
            <a:off x="304800" y="609600"/>
            <a:ext cx="8610600" cy="1295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04800" y="1981200"/>
            <a:ext cx="8610600" cy="15240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304800" y="3581400"/>
            <a:ext cx="4724400" cy="26670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029200" y="3581400"/>
            <a:ext cx="3886200" cy="26670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304800" y="2895600"/>
            <a:ext cx="381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28600" y="3276600"/>
            <a:ext cx="381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810000" y="2514600"/>
            <a:ext cx="381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810000" y="2895600"/>
            <a:ext cx="381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810000" y="3276600"/>
            <a:ext cx="381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04800" y="2590800"/>
            <a:ext cx="381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22562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7"/>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left)">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1"/>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6"/>
                                        </p:tgtEl>
                                        <p:attrNameLst>
                                          <p:attrName>style.visibility</p:attrName>
                                        </p:attrNameLst>
                                      </p:cBhvr>
                                      <p:to>
                                        <p:strVal val="hidden"/>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par>
                          <p:cTn id="46" fill="hold">
                            <p:stCondLst>
                              <p:cond delay="0"/>
                            </p:stCondLst>
                            <p:childTnLst>
                              <p:par>
                                <p:cTn id="47" presetID="1"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25"/>
                                        </p:tgtEl>
                                        <p:attrNameLst>
                                          <p:attrName>style.visibility</p:attrName>
                                        </p:attrNameLst>
                                      </p:cBhvr>
                                      <p:to>
                                        <p:strVal val="hidden"/>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2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28"/>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1"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28" grpId="0" animBg="1"/>
      <p:bldP spid="28" grpId="1" animBg="1"/>
      <p:bldP spid="29" grpId="0" animBg="1"/>
      <p:bldP spid="29" grpId="1" animBg="1"/>
      <p:bldP spid="30" grpId="0" animBg="1"/>
      <p:bldP spid="30"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572000" y="457200"/>
            <a:ext cx="4267200" cy="3429000"/>
          </a:xfrm>
          <a:prstGeom prst="roundRect">
            <a:avLst/>
          </a:prstGeom>
          <a:solidFill>
            <a:schemeClr val="tx2">
              <a:lumMod val="20000"/>
              <a:lumOff val="80000"/>
            </a:schemeClr>
          </a:solidFill>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52400" y="457200"/>
            <a:ext cx="4191000" cy="3429000"/>
          </a:xfrm>
          <a:prstGeom prst="roundRect">
            <a:avLst/>
          </a:prstGeom>
          <a:solidFill>
            <a:schemeClr val="accent6">
              <a:lumMod val="40000"/>
              <a:lumOff val="60000"/>
            </a:schemeClr>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8114" name="Object 2"/>
          <p:cNvGraphicFramePr>
            <a:graphicFrameLocks noChangeAspect="1"/>
          </p:cNvGraphicFramePr>
          <p:nvPr/>
        </p:nvGraphicFramePr>
        <p:xfrm>
          <a:off x="2286000" y="2133600"/>
          <a:ext cx="1981200" cy="1371600"/>
        </p:xfrm>
        <a:graphic>
          <a:graphicData uri="http://schemas.openxmlformats.org/presentationml/2006/ole">
            <p:oleObj spid="_x0000_s338946" name="Slide" r:id="rId5" imgW="4570486" imgH="3427546" progId="PowerPoint.Slide.12">
              <p:embed/>
            </p:oleObj>
          </a:graphicData>
        </a:graphic>
      </p:graphicFrame>
      <p:graphicFrame>
        <p:nvGraphicFramePr>
          <p:cNvPr id="218116" name="Object 4"/>
          <p:cNvGraphicFramePr>
            <a:graphicFrameLocks noChangeAspect="1"/>
          </p:cNvGraphicFramePr>
          <p:nvPr/>
        </p:nvGraphicFramePr>
        <p:xfrm>
          <a:off x="381000" y="762000"/>
          <a:ext cx="1752600" cy="1219200"/>
        </p:xfrm>
        <a:graphic>
          <a:graphicData uri="http://schemas.openxmlformats.org/presentationml/2006/ole">
            <p:oleObj spid="_x0000_s338947" name="Slide" r:id="rId6" imgW="4570486" imgH="3427546" progId="PowerPoint.Slide.12">
              <p:embed/>
            </p:oleObj>
          </a:graphicData>
        </a:graphic>
      </p:graphicFrame>
      <p:graphicFrame>
        <p:nvGraphicFramePr>
          <p:cNvPr id="218117" name="Object 5"/>
          <p:cNvGraphicFramePr>
            <a:graphicFrameLocks noChangeAspect="1"/>
          </p:cNvGraphicFramePr>
          <p:nvPr/>
        </p:nvGraphicFramePr>
        <p:xfrm>
          <a:off x="4876800" y="762000"/>
          <a:ext cx="1752600" cy="1219200"/>
        </p:xfrm>
        <a:graphic>
          <a:graphicData uri="http://schemas.openxmlformats.org/presentationml/2006/ole">
            <p:oleObj spid="_x0000_s338948" name="Slide" r:id="rId7" imgW="4570486" imgH="3427546" progId="PowerPoint.Slide.12">
              <p:embed/>
            </p:oleObj>
          </a:graphicData>
        </a:graphic>
      </p:graphicFrame>
      <p:sp>
        <p:nvSpPr>
          <p:cNvPr id="21811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8120" name="Object 8"/>
          <p:cNvGraphicFramePr>
            <a:graphicFrameLocks noChangeAspect="1"/>
          </p:cNvGraphicFramePr>
          <p:nvPr/>
        </p:nvGraphicFramePr>
        <p:xfrm>
          <a:off x="6781800" y="2133600"/>
          <a:ext cx="1981200" cy="1371600"/>
        </p:xfrm>
        <a:graphic>
          <a:graphicData uri="http://schemas.openxmlformats.org/presentationml/2006/ole">
            <p:oleObj spid="_x0000_s338949" name="Slide" r:id="rId8" imgW="4570486" imgH="3427546" progId="PowerPoint.Slide.12">
              <p:embed/>
            </p:oleObj>
          </a:graphicData>
        </a:graphic>
      </p:graphicFrame>
      <p:sp>
        <p:nvSpPr>
          <p:cNvPr id="28" name="TextBox 27"/>
          <p:cNvSpPr txBox="1"/>
          <p:nvPr/>
        </p:nvSpPr>
        <p:spPr>
          <a:xfrm>
            <a:off x="2286000" y="685800"/>
            <a:ext cx="1905000" cy="584775"/>
          </a:xfrm>
          <a:prstGeom prst="rect">
            <a:avLst/>
          </a:prstGeom>
          <a:noFill/>
        </p:spPr>
        <p:txBody>
          <a:bodyPr wrap="square" rtlCol="0">
            <a:spAutoFit/>
          </a:bodyPr>
          <a:lstStyle/>
          <a:p>
            <a:r>
              <a:rPr lang="en-US" sz="3200" b="1" i="1" dirty="0" smtClean="0"/>
              <a:t>Pediatrics</a:t>
            </a:r>
            <a:endParaRPr lang="en-US" sz="3200" b="1" i="1" dirty="0"/>
          </a:p>
        </p:txBody>
      </p:sp>
      <p:sp>
        <p:nvSpPr>
          <p:cNvPr id="29" name="TextBox 28"/>
          <p:cNvSpPr txBox="1"/>
          <p:nvPr/>
        </p:nvSpPr>
        <p:spPr>
          <a:xfrm>
            <a:off x="6781800" y="685800"/>
            <a:ext cx="2057400" cy="584775"/>
          </a:xfrm>
          <a:prstGeom prst="rect">
            <a:avLst/>
          </a:prstGeom>
          <a:noFill/>
        </p:spPr>
        <p:txBody>
          <a:bodyPr wrap="square" rtlCol="0">
            <a:spAutoFit/>
          </a:bodyPr>
          <a:lstStyle/>
          <a:p>
            <a:r>
              <a:rPr lang="en-US" sz="3200" b="1" i="1" dirty="0" smtClean="0"/>
              <a:t>Adult Care</a:t>
            </a:r>
            <a:endParaRPr lang="en-US" sz="3200" b="1" i="1" dirty="0"/>
          </a:p>
        </p:txBody>
      </p:sp>
      <p:sp>
        <p:nvSpPr>
          <p:cNvPr id="21" name="Right Arrow 20"/>
          <p:cNvSpPr/>
          <p:nvPr/>
        </p:nvSpPr>
        <p:spPr>
          <a:xfrm>
            <a:off x="2133600" y="914400"/>
            <a:ext cx="2819400" cy="137160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Transition of Care Record</a:t>
            </a:r>
            <a:endParaRPr lang="en-US" sz="2400" dirty="0"/>
          </a:p>
        </p:txBody>
      </p:sp>
      <p:sp>
        <p:nvSpPr>
          <p:cNvPr id="24" name="Right Arrow 23"/>
          <p:cNvSpPr/>
          <p:nvPr/>
        </p:nvSpPr>
        <p:spPr>
          <a:xfrm>
            <a:off x="4191000" y="2133600"/>
            <a:ext cx="2743200" cy="1447800"/>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Transition of Care Record</a:t>
            </a:r>
            <a:endParaRPr lang="en-US" sz="2400" dirty="0"/>
          </a:p>
        </p:txBody>
      </p:sp>
      <p:sp>
        <p:nvSpPr>
          <p:cNvPr id="31" name="Rounded Rectangle 30"/>
          <p:cNvSpPr/>
          <p:nvPr/>
        </p:nvSpPr>
        <p:spPr>
          <a:xfrm>
            <a:off x="3200400" y="4114800"/>
            <a:ext cx="36576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Object 6"/>
          <p:cNvGraphicFramePr>
            <a:graphicFrameLocks noChangeAspect="1"/>
          </p:cNvGraphicFramePr>
          <p:nvPr/>
        </p:nvGraphicFramePr>
        <p:xfrm>
          <a:off x="3505200" y="4343400"/>
          <a:ext cx="3124200" cy="2000250"/>
        </p:xfrm>
        <a:graphic>
          <a:graphicData uri="http://schemas.openxmlformats.org/presentationml/2006/ole">
            <p:oleObj spid="_x0000_s338950" name="Slide" r:id="rId9" imgW="4570486" imgH="3427546" progId="PowerPoint.Slide.12">
              <p:embed/>
            </p:oleObj>
          </a:graphicData>
        </a:graphic>
      </p:graphicFrame>
      <p:sp>
        <p:nvSpPr>
          <p:cNvPr id="33" name="Left-Up Arrow 32"/>
          <p:cNvSpPr/>
          <p:nvPr/>
        </p:nvSpPr>
        <p:spPr>
          <a:xfrm>
            <a:off x="6858000" y="3581400"/>
            <a:ext cx="990600" cy="2209800"/>
          </a:xfrm>
          <a:prstGeom prst="leftUpArrow">
            <a:avLst>
              <a:gd name="adj1" fmla="val 17041"/>
              <a:gd name="adj2" fmla="val 25000"/>
              <a:gd name="adj3" fmla="val 2784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orizontal Scroll 37"/>
          <p:cNvSpPr/>
          <p:nvPr/>
        </p:nvSpPr>
        <p:spPr>
          <a:xfrm>
            <a:off x="6934200" y="3886200"/>
            <a:ext cx="1905000" cy="1600200"/>
          </a:xfrm>
          <a:prstGeom prst="horizontalScroll">
            <a:avLst/>
          </a:prstGeom>
          <a:solidFill>
            <a:srgbClr val="DDD9C3">
              <a:alpha val="8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solidFill>
                  <a:schemeClr val="tx2"/>
                </a:solidFill>
              </a:rPr>
              <a:t>PCMH-N Agreement</a:t>
            </a:r>
            <a:endParaRPr lang="en-US" sz="2400" b="1" i="1" dirty="0">
              <a:solidFill>
                <a:schemeClr val="tx2"/>
              </a:solidFill>
            </a:endParaRPr>
          </a:p>
        </p:txBody>
      </p:sp>
    </p:spTree>
    <p:custDataLst>
      <p:tags r:id="rId2"/>
    </p:custDataLst>
  </p:cSld>
  <p:clrMapOvr>
    <a:masterClrMapping/>
  </p:clrMapOvr>
  <p:transition advTm="18047">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Transition of Care Record</a:t>
            </a:r>
            <a:endParaRPr lang="en-US" dirty="0"/>
          </a:p>
        </p:txBody>
      </p:sp>
      <p:sp>
        <p:nvSpPr>
          <p:cNvPr id="4" name="TextBox 3"/>
          <p:cNvSpPr txBox="1"/>
          <p:nvPr/>
        </p:nvSpPr>
        <p:spPr>
          <a:xfrm>
            <a:off x="304800" y="145946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Sender</a:t>
            </a:r>
          </a:p>
          <a:p>
            <a:r>
              <a:rPr lang="en-US" dirty="0" smtClean="0"/>
              <a:t>Phone #</a:t>
            </a:r>
          </a:p>
          <a:p>
            <a:r>
              <a:rPr lang="en-US" dirty="0" smtClean="0"/>
              <a:t>E-mail</a:t>
            </a:r>
            <a:endParaRPr lang="en-US" dirty="0"/>
          </a:p>
        </p:txBody>
      </p:sp>
      <p:sp>
        <p:nvSpPr>
          <p:cNvPr id="5" name="TextBox 4"/>
          <p:cNvSpPr txBox="1"/>
          <p:nvPr/>
        </p:nvSpPr>
        <p:spPr>
          <a:xfrm>
            <a:off x="304800" y="35841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Emergency Contact</a:t>
            </a:r>
          </a:p>
          <a:p>
            <a:r>
              <a:rPr lang="en-US" dirty="0" smtClean="0"/>
              <a:t>Phone #</a:t>
            </a:r>
          </a:p>
          <a:p>
            <a:r>
              <a:rPr lang="en-US" dirty="0" smtClean="0"/>
              <a:t>E-mail</a:t>
            </a:r>
            <a:endParaRPr lang="en-US" dirty="0"/>
          </a:p>
        </p:txBody>
      </p:sp>
      <p:sp>
        <p:nvSpPr>
          <p:cNvPr id="7" name="TextBox 6"/>
          <p:cNvSpPr txBox="1"/>
          <p:nvPr/>
        </p:nvSpPr>
        <p:spPr>
          <a:xfrm>
            <a:off x="304800" y="47271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Care Giver Name</a:t>
            </a:r>
          </a:p>
          <a:p>
            <a:r>
              <a:rPr lang="en-US" dirty="0" smtClean="0"/>
              <a:t>Phone #</a:t>
            </a:r>
          </a:p>
          <a:p>
            <a:r>
              <a:rPr lang="en-US" dirty="0" smtClean="0"/>
              <a:t>Capacity</a:t>
            </a:r>
          </a:p>
        </p:txBody>
      </p:sp>
      <p:sp>
        <p:nvSpPr>
          <p:cNvPr id="8" name="TextBox 7"/>
          <p:cNvSpPr txBox="1"/>
          <p:nvPr/>
        </p:nvSpPr>
        <p:spPr>
          <a:xfrm>
            <a:off x="304800" y="57939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Directives</a:t>
            </a:r>
          </a:p>
          <a:p>
            <a:r>
              <a:rPr lang="en-US" dirty="0" smtClean="0"/>
              <a:t>Power of Attorney:</a:t>
            </a:r>
          </a:p>
          <a:p>
            <a:r>
              <a:rPr lang="en-US" dirty="0" smtClean="0"/>
              <a:t>Phone #</a:t>
            </a:r>
          </a:p>
        </p:txBody>
      </p:sp>
      <p:sp>
        <p:nvSpPr>
          <p:cNvPr id="9" name="TextBox 8"/>
          <p:cNvSpPr txBox="1"/>
          <p:nvPr/>
        </p:nvSpPr>
        <p:spPr>
          <a:xfrm>
            <a:off x="3581400" y="1981200"/>
            <a:ext cx="2667000" cy="1477328"/>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Problems</a:t>
            </a:r>
          </a:p>
          <a:p>
            <a:endParaRPr lang="en-US" dirty="0" smtClean="0"/>
          </a:p>
          <a:p>
            <a:endParaRPr lang="en-US" dirty="0" smtClean="0"/>
          </a:p>
          <a:p>
            <a:endParaRPr lang="en-US" dirty="0" smtClean="0"/>
          </a:p>
          <a:p>
            <a:endParaRPr lang="en-US" dirty="0"/>
          </a:p>
        </p:txBody>
      </p:sp>
      <p:sp>
        <p:nvSpPr>
          <p:cNvPr id="10" name="TextBox 9"/>
          <p:cNvSpPr txBox="1"/>
          <p:nvPr/>
        </p:nvSpPr>
        <p:spPr>
          <a:xfrm>
            <a:off x="6400799" y="1981200"/>
            <a:ext cx="2438401" cy="1477328"/>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Medications</a:t>
            </a:r>
          </a:p>
          <a:p>
            <a:endParaRPr lang="en-US" dirty="0" smtClean="0"/>
          </a:p>
          <a:p>
            <a:endParaRPr lang="en-US" dirty="0" smtClean="0"/>
          </a:p>
          <a:p>
            <a:endParaRPr lang="en-US" dirty="0" smtClean="0"/>
          </a:p>
          <a:p>
            <a:r>
              <a:rPr lang="en-US" dirty="0" smtClean="0"/>
              <a:t> </a:t>
            </a:r>
          </a:p>
        </p:txBody>
      </p:sp>
      <p:sp>
        <p:nvSpPr>
          <p:cNvPr id="12" name="TextBox 11"/>
          <p:cNvSpPr txBox="1"/>
          <p:nvPr/>
        </p:nvSpPr>
        <p:spPr>
          <a:xfrm>
            <a:off x="3581400" y="3593068"/>
            <a:ext cx="2667000"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Prognosis</a:t>
            </a:r>
          </a:p>
        </p:txBody>
      </p:sp>
      <p:sp>
        <p:nvSpPr>
          <p:cNvPr id="13" name="TextBox 12"/>
          <p:cNvSpPr txBox="1"/>
          <p:nvPr/>
        </p:nvSpPr>
        <p:spPr>
          <a:xfrm>
            <a:off x="3581400" y="1524000"/>
            <a:ext cx="2667000"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Patient Goals</a:t>
            </a:r>
            <a:endParaRPr lang="en-US" dirty="0"/>
          </a:p>
        </p:txBody>
      </p:sp>
      <p:sp>
        <p:nvSpPr>
          <p:cNvPr id="14" name="TextBox 13"/>
          <p:cNvSpPr txBox="1"/>
          <p:nvPr/>
        </p:nvSpPr>
        <p:spPr>
          <a:xfrm>
            <a:off x="3581400" y="4029670"/>
            <a:ext cx="5257800" cy="923330"/>
          </a:xfrm>
          <a:prstGeom prst="rect">
            <a:avLst/>
          </a:prstGeom>
          <a:solidFill>
            <a:schemeClr val="bg2">
              <a:lumMod val="90000"/>
            </a:schemeClr>
          </a:solidFill>
          <a:ln>
            <a:solidFill>
              <a:schemeClr val="accent1"/>
            </a:solidFill>
          </a:ln>
        </p:spPr>
        <p:txBody>
          <a:bodyPr wrap="square" rtlCol="0">
            <a:spAutoFit/>
          </a:bodyPr>
          <a:lstStyle/>
          <a:p>
            <a:r>
              <a:rPr lang="en-US" dirty="0" smtClean="0"/>
              <a:t>Diagnostic Tests or Treatment to be Done Next</a:t>
            </a:r>
          </a:p>
          <a:p>
            <a:endParaRPr lang="en-US" dirty="0" smtClean="0"/>
          </a:p>
          <a:p>
            <a:endParaRPr lang="en-US" dirty="0" smtClean="0"/>
          </a:p>
        </p:txBody>
      </p:sp>
      <p:sp>
        <p:nvSpPr>
          <p:cNvPr id="15" name="TextBox 14"/>
          <p:cNvSpPr txBox="1"/>
          <p:nvPr/>
        </p:nvSpPr>
        <p:spPr>
          <a:xfrm>
            <a:off x="3581400" y="5020270"/>
            <a:ext cx="5257800" cy="923330"/>
          </a:xfrm>
          <a:prstGeom prst="rect">
            <a:avLst/>
          </a:prstGeom>
          <a:solidFill>
            <a:schemeClr val="bg2">
              <a:lumMod val="90000"/>
            </a:schemeClr>
          </a:solidFill>
          <a:ln>
            <a:solidFill>
              <a:schemeClr val="accent1"/>
            </a:solidFill>
          </a:ln>
        </p:spPr>
        <p:txBody>
          <a:bodyPr wrap="square" rtlCol="0">
            <a:spAutoFit/>
          </a:bodyPr>
          <a:lstStyle/>
          <a:p>
            <a:r>
              <a:rPr lang="en-US" dirty="0" smtClean="0"/>
              <a:t>Recent Tests	Results		          Pending?</a:t>
            </a:r>
          </a:p>
          <a:p>
            <a:endParaRPr lang="en-US" dirty="0" smtClean="0"/>
          </a:p>
          <a:p>
            <a:r>
              <a:rPr lang="en-US" dirty="0" smtClean="0"/>
              <a:t>			</a:t>
            </a:r>
          </a:p>
        </p:txBody>
      </p:sp>
      <p:sp>
        <p:nvSpPr>
          <p:cNvPr id="16" name="TextBox 15"/>
          <p:cNvSpPr txBox="1"/>
          <p:nvPr/>
        </p:nvSpPr>
        <p:spPr>
          <a:xfrm>
            <a:off x="3581400" y="6059269"/>
            <a:ext cx="5257800" cy="646331"/>
          </a:xfrm>
          <a:prstGeom prst="rect">
            <a:avLst/>
          </a:prstGeom>
          <a:solidFill>
            <a:schemeClr val="bg2">
              <a:lumMod val="90000"/>
            </a:schemeClr>
          </a:solidFill>
          <a:ln>
            <a:solidFill>
              <a:schemeClr val="accent1"/>
            </a:solidFill>
          </a:ln>
        </p:spPr>
        <p:txBody>
          <a:bodyPr wrap="square" rtlCol="0">
            <a:spAutoFit/>
          </a:bodyPr>
          <a:lstStyle/>
          <a:p>
            <a:r>
              <a:rPr lang="en-US" dirty="0" smtClean="0"/>
              <a:t>Consultants/Co-Manager/Equipment       Appointment</a:t>
            </a:r>
          </a:p>
          <a:p>
            <a:r>
              <a:rPr lang="en-US" dirty="0" smtClean="0"/>
              <a:t>			</a:t>
            </a:r>
          </a:p>
        </p:txBody>
      </p:sp>
      <p:sp>
        <p:nvSpPr>
          <p:cNvPr id="17" name="TextBox 16"/>
          <p:cNvSpPr txBox="1"/>
          <p:nvPr/>
        </p:nvSpPr>
        <p:spPr>
          <a:xfrm>
            <a:off x="304800" y="25173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Receiver</a:t>
            </a:r>
          </a:p>
          <a:p>
            <a:r>
              <a:rPr lang="en-US" dirty="0" smtClean="0"/>
              <a:t>Phone #</a:t>
            </a:r>
          </a:p>
          <a:p>
            <a:r>
              <a:rPr lang="en-US" dirty="0" smtClean="0"/>
              <a:t>E-mail</a:t>
            </a:r>
            <a:endParaRPr lang="en-US" dirty="0"/>
          </a:p>
        </p:txBody>
      </p:sp>
      <p:sp>
        <p:nvSpPr>
          <p:cNvPr id="18" name="TextBox 17"/>
          <p:cNvSpPr txBox="1"/>
          <p:nvPr/>
        </p:nvSpPr>
        <p:spPr>
          <a:xfrm>
            <a:off x="304799" y="990600"/>
            <a:ext cx="8534401"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Patient:                                DOB:                 Address:               Phone:            Insurance</a:t>
            </a:r>
            <a:endParaRPr lang="en-US" dirty="0"/>
          </a:p>
        </p:txBody>
      </p:sp>
      <p:sp>
        <p:nvSpPr>
          <p:cNvPr id="19" name="TextBox 18"/>
          <p:cNvSpPr txBox="1"/>
          <p:nvPr/>
        </p:nvSpPr>
        <p:spPr>
          <a:xfrm>
            <a:off x="6400799" y="1524000"/>
            <a:ext cx="2438401"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Self-Care Capacity</a:t>
            </a:r>
          </a:p>
        </p:txBody>
      </p:sp>
      <p:sp>
        <p:nvSpPr>
          <p:cNvPr id="20" name="TextBox 19"/>
          <p:cNvSpPr txBox="1"/>
          <p:nvPr/>
        </p:nvSpPr>
        <p:spPr>
          <a:xfrm>
            <a:off x="6400799" y="3593068"/>
            <a:ext cx="2438401"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Goals of Care</a:t>
            </a:r>
            <a:endParaRPr lang="en-US" dirty="0"/>
          </a:p>
        </p:txBody>
      </p:sp>
    </p:spTree>
  </p:cSld>
  <p:clrMapOvr>
    <a:masterClrMapping/>
  </p:clrMapOvr>
  <p:transition advTm="7750">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Transition of Care Record</a:t>
            </a:r>
            <a:endParaRPr lang="en-US" dirty="0"/>
          </a:p>
        </p:txBody>
      </p:sp>
      <p:sp>
        <p:nvSpPr>
          <p:cNvPr id="4" name="TextBox 3"/>
          <p:cNvSpPr txBox="1"/>
          <p:nvPr/>
        </p:nvSpPr>
        <p:spPr>
          <a:xfrm>
            <a:off x="304800" y="145946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Sender</a:t>
            </a:r>
          </a:p>
          <a:p>
            <a:r>
              <a:rPr lang="en-US" dirty="0" smtClean="0"/>
              <a:t>Phone #</a:t>
            </a:r>
          </a:p>
          <a:p>
            <a:r>
              <a:rPr lang="en-US" dirty="0" smtClean="0"/>
              <a:t>E-mail</a:t>
            </a:r>
            <a:endParaRPr lang="en-US" dirty="0"/>
          </a:p>
        </p:txBody>
      </p:sp>
      <p:sp>
        <p:nvSpPr>
          <p:cNvPr id="5" name="TextBox 4"/>
          <p:cNvSpPr txBox="1"/>
          <p:nvPr/>
        </p:nvSpPr>
        <p:spPr>
          <a:xfrm>
            <a:off x="304800" y="35841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Emergency Contact</a:t>
            </a:r>
          </a:p>
          <a:p>
            <a:r>
              <a:rPr lang="en-US" dirty="0" smtClean="0"/>
              <a:t>Phone #</a:t>
            </a:r>
          </a:p>
          <a:p>
            <a:r>
              <a:rPr lang="en-US" dirty="0" smtClean="0"/>
              <a:t>E-mail</a:t>
            </a:r>
            <a:endParaRPr lang="en-US" dirty="0"/>
          </a:p>
        </p:txBody>
      </p:sp>
      <p:sp>
        <p:nvSpPr>
          <p:cNvPr id="7" name="TextBox 6"/>
          <p:cNvSpPr txBox="1"/>
          <p:nvPr/>
        </p:nvSpPr>
        <p:spPr>
          <a:xfrm>
            <a:off x="304800" y="47271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Care Giver Name</a:t>
            </a:r>
          </a:p>
          <a:p>
            <a:r>
              <a:rPr lang="en-US" dirty="0" smtClean="0"/>
              <a:t>Phone #</a:t>
            </a:r>
          </a:p>
          <a:p>
            <a:r>
              <a:rPr lang="en-US" dirty="0" smtClean="0"/>
              <a:t>Capacity</a:t>
            </a:r>
          </a:p>
        </p:txBody>
      </p:sp>
      <p:sp>
        <p:nvSpPr>
          <p:cNvPr id="8" name="TextBox 7"/>
          <p:cNvSpPr txBox="1"/>
          <p:nvPr/>
        </p:nvSpPr>
        <p:spPr>
          <a:xfrm>
            <a:off x="304800" y="57939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Directives</a:t>
            </a:r>
          </a:p>
          <a:p>
            <a:r>
              <a:rPr lang="en-US" dirty="0" smtClean="0"/>
              <a:t>Power of Attorney:</a:t>
            </a:r>
          </a:p>
          <a:p>
            <a:r>
              <a:rPr lang="en-US" dirty="0" smtClean="0"/>
              <a:t>Phone #</a:t>
            </a:r>
          </a:p>
        </p:txBody>
      </p:sp>
      <p:sp>
        <p:nvSpPr>
          <p:cNvPr id="9" name="TextBox 8"/>
          <p:cNvSpPr txBox="1"/>
          <p:nvPr/>
        </p:nvSpPr>
        <p:spPr>
          <a:xfrm>
            <a:off x="3581400" y="1981200"/>
            <a:ext cx="2667000" cy="1477328"/>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Problems</a:t>
            </a:r>
          </a:p>
          <a:p>
            <a:endParaRPr lang="en-US" dirty="0" smtClean="0"/>
          </a:p>
          <a:p>
            <a:endParaRPr lang="en-US" dirty="0" smtClean="0"/>
          </a:p>
          <a:p>
            <a:endParaRPr lang="en-US" dirty="0" smtClean="0"/>
          </a:p>
          <a:p>
            <a:endParaRPr lang="en-US" dirty="0"/>
          </a:p>
        </p:txBody>
      </p:sp>
      <p:sp>
        <p:nvSpPr>
          <p:cNvPr id="10" name="TextBox 9"/>
          <p:cNvSpPr txBox="1"/>
          <p:nvPr/>
        </p:nvSpPr>
        <p:spPr>
          <a:xfrm>
            <a:off x="6400799" y="1981200"/>
            <a:ext cx="2438401" cy="1477328"/>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Medications</a:t>
            </a:r>
          </a:p>
          <a:p>
            <a:endParaRPr lang="en-US" dirty="0" smtClean="0"/>
          </a:p>
          <a:p>
            <a:endParaRPr lang="en-US" dirty="0" smtClean="0"/>
          </a:p>
          <a:p>
            <a:endParaRPr lang="en-US" dirty="0" smtClean="0"/>
          </a:p>
          <a:p>
            <a:r>
              <a:rPr lang="en-US" dirty="0" smtClean="0"/>
              <a:t> </a:t>
            </a:r>
          </a:p>
        </p:txBody>
      </p:sp>
      <p:sp>
        <p:nvSpPr>
          <p:cNvPr id="12" name="TextBox 11"/>
          <p:cNvSpPr txBox="1"/>
          <p:nvPr/>
        </p:nvSpPr>
        <p:spPr>
          <a:xfrm>
            <a:off x="3581400" y="3593068"/>
            <a:ext cx="2667000"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Prognosis</a:t>
            </a:r>
          </a:p>
        </p:txBody>
      </p:sp>
      <p:sp>
        <p:nvSpPr>
          <p:cNvPr id="13" name="TextBox 12"/>
          <p:cNvSpPr txBox="1"/>
          <p:nvPr/>
        </p:nvSpPr>
        <p:spPr>
          <a:xfrm>
            <a:off x="3581400" y="1524000"/>
            <a:ext cx="2667000"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Patient Goals</a:t>
            </a:r>
            <a:endParaRPr lang="en-US" dirty="0"/>
          </a:p>
        </p:txBody>
      </p:sp>
      <p:sp>
        <p:nvSpPr>
          <p:cNvPr id="14" name="TextBox 13"/>
          <p:cNvSpPr txBox="1"/>
          <p:nvPr/>
        </p:nvSpPr>
        <p:spPr>
          <a:xfrm>
            <a:off x="3581400" y="4029670"/>
            <a:ext cx="5257800" cy="923330"/>
          </a:xfrm>
          <a:prstGeom prst="rect">
            <a:avLst/>
          </a:prstGeom>
          <a:solidFill>
            <a:schemeClr val="bg2">
              <a:lumMod val="90000"/>
            </a:schemeClr>
          </a:solidFill>
          <a:ln>
            <a:solidFill>
              <a:schemeClr val="accent1"/>
            </a:solidFill>
          </a:ln>
        </p:spPr>
        <p:txBody>
          <a:bodyPr wrap="square" rtlCol="0">
            <a:spAutoFit/>
          </a:bodyPr>
          <a:lstStyle/>
          <a:p>
            <a:r>
              <a:rPr lang="en-US" dirty="0" smtClean="0"/>
              <a:t>Diagnostic Tests or Treatment to be Done Next</a:t>
            </a:r>
          </a:p>
          <a:p>
            <a:endParaRPr lang="en-US" dirty="0" smtClean="0"/>
          </a:p>
          <a:p>
            <a:endParaRPr lang="en-US" dirty="0" smtClean="0"/>
          </a:p>
        </p:txBody>
      </p:sp>
      <p:sp>
        <p:nvSpPr>
          <p:cNvPr id="15" name="TextBox 14"/>
          <p:cNvSpPr txBox="1"/>
          <p:nvPr/>
        </p:nvSpPr>
        <p:spPr>
          <a:xfrm>
            <a:off x="3581400" y="5020270"/>
            <a:ext cx="5257800" cy="923330"/>
          </a:xfrm>
          <a:prstGeom prst="rect">
            <a:avLst/>
          </a:prstGeom>
          <a:solidFill>
            <a:schemeClr val="bg2">
              <a:lumMod val="90000"/>
            </a:schemeClr>
          </a:solidFill>
          <a:ln>
            <a:solidFill>
              <a:schemeClr val="accent1"/>
            </a:solidFill>
          </a:ln>
        </p:spPr>
        <p:txBody>
          <a:bodyPr wrap="square" rtlCol="0">
            <a:spAutoFit/>
          </a:bodyPr>
          <a:lstStyle/>
          <a:p>
            <a:r>
              <a:rPr lang="en-US" dirty="0" smtClean="0"/>
              <a:t>Recent Tests	Results		          Pending?</a:t>
            </a:r>
          </a:p>
          <a:p>
            <a:endParaRPr lang="en-US" dirty="0" smtClean="0"/>
          </a:p>
          <a:p>
            <a:r>
              <a:rPr lang="en-US" dirty="0" smtClean="0"/>
              <a:t>			</a:t>
            </a:r>
          </a:p>
        </p:txBody>
      </p:sp>
      <p:sp>
        <p:nvSpPr>
          <p:cNvPr id="16" name="TextBox 15"/>
          <p:cNvSpPr txBox="1"/>
          <p:nvPr/>
        </p:nvSpPr>
        <p:spPr>
          <a:xfrm>
            <a:off x="3581400" y="6059269"/>
            <a:ext cx="5257800" cy="646331"/>
          </a:xfrm>
          <a:prstGeom prst="rect">
            <a:avLst/>
          </a:prstGeom>
          <a:solidFill>
            <a:schemeClr val="bg2">
              <a:lumMod val="90000"/>
            </a:schemeClr>
          </a:solidFill>
          <a:ln>
            <a:solidFill>
              <a:schemeClr val="accent1"/>
            </a:solidFill>
          </a:ln>
        </p:spPr>
        <p:txBody>
          <a:bodyPr wrap="square" rtlCol="0">
            <a:spAutoFit/>
          </a:bodyPr>
          <a:lstStyle/>
          <a:p>
            <a:r>
              <a:rPr lang="en-US" dirty="0" smtClean="0"/>
              <a:t>Consultants/Co-Manager/Equipment       Appointment</a:t>
            </a:r>
          </a:p>
          <a:p>
            <a:r>
              <a:rPr lang="en-US" dirty="0" smtClean="0"/>
              <a:t>			</a:t>
            </a:r>
          </a:p>
        </p:txBody>
      </p:sp>
      <p:sp>
        <p:nvSpPr>
          <p:cNvPr id="17" name="TextBox 16"/>
          <p:cNvSpPr txBox="1"/>
          <p:nvPr/>
        </p:nvSpPr>
        <p:spPr>
          <a:xfrm>
            <a:off x="304800" y="2517338"/>
            <a:ext cx="3124200" cy="923330"/>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Receiver</a:t>
            </a:r>
          </a:p>
          <a:p>
            <a:r>
              <a:rPr lang="en-US" dirty="0" smtClean="0"/>
              <a:t>Phone #</a:t>
            </a:r>
          </a:p>
          <a:p>
            <a:r>
              <a:rPr lang="en-US" dirty="0" smtClean="0"/>
              <a:t>E-mail</a:t>
            </a:r>
            <a:endParaRPr lang="en-US" dirty="0"/>
          </a:p>
        </p:txBody>
      </p:sp>
      <p:sp>
        <p:nvSpPr>
          <p:cNvPr id="18" name="TextBox 17"/>
          <p:cNvSpPr txBox="1"/>
          <p:nvPr/>
        </p:nvSpPr>
        <p:spPr>
          <a:xfrm>
            <a:off x="304799" y="990600"/>
            <a:ext cx="8534401" cy="369332"/>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smtClean="0"/>
              <a:t>Patient:                                DOB:                 Address:               Phone:            Insurance</a:t>
            </a:r>
            <a:endParaRPr lang="en-US" dirty="0"/>
          </a:p>
        </p:txBody>
      </p:sp>
      <p:sp>
        <p:nvSpPr>
          <p:cNvPr id="19" name="TextBox 18"/>
          <p:cNvSpPr txBox="1"/>
          <p:nvPr/>
        </p:nvSpPr>
        <p:spPr>
          <a:xfrm>
            <a:off x="6400799" y="1524000"/>
            <a:ext cx="2438401"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Self-Care Capacity</a:t>
            </a:r>
          </a:p>
        </p:txBody>
      </p:sp>
      <p:sp>
        <p:nvSpPr>
          <p:cNvPr id="20" name="TextBox 19"/>
          <p:cNvSpPr txBox="1"/>
          <p:nvPr/>
        </p:nvSpPr>
        <p:spPr>
          <a:xfrm>
            <a:off x="6400799" y="3593068"/>
            <a:ext cx="2438401" cy="369332"/>
          </a:xfrm>
          <a:prstGeom prst="rect">
            <a:avLst/>
          </a:prstGeom>
          <a:solidFill>
            <a:schemeClr val="accent4">
              <a:lumMod val="20000"/>
              <a:lumOff val="80000"/>
            </a:schemeClr>
          </a:solidFill>
          <a:ln>
            <a:solidFill>
              <a:schemeClr val="accent1"/>
            </a:solidFill>
          </a:ln>
        </p:spPr>
        <p:txBody>
          <a:bodyPr wrap="square" rtlCol="0">
            <a:spAutoFit/>
          </a:bodyPr>
          <a:lstStyle/>
          <a:p>
            <a:r>
              <a:rPr lang="en-US" dirty="0" smtClean="0"/>
              <a:t>Goals of Care</a:t>
            </a:r>
            <a:endParaRPr lang="en-US" dirty="0"/>
          </a:p>
        </p:txBody>
      </p:sp>
      <p:sp>
        <p:nvSpPr>
          <p:cNvPr id="21" name="Rounded Rectangle 20"/>
          <p:cNvSpPr/>
          <p:nvPr/>
        </p:nvSpPr>
        <p:spPr>
          <a:xfrm>
            <a:off x="228600" y="914400"/>
            <a:ext cx="8686800" cy="533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28600" y="1447800"/>
            <a:ext cx="3200400" cy="52578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505200" y="1447800"/>
            <a:ext cx="5410200" cy="5334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505200" y="1981200"/>
            <a:ext cx="5410200" cy="19812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3505200" y="4038600"/>
            <a:ext cx="5410200" cy="26670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50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2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6" grpId="0" animBg="1"/>
      <p:bldP spid="26"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76200" y="76200"/>
            <a:ext cx="1066800" cy="1219200"/>
          </a:xfrm>
          <a:prstGeom prst="rect">
            <a:avLst/>
          </a:prstGeom>
          <a:noFill/>
          <a:ln w="9525">
            <a:noFill/>
            <a:miter lim="800000"/>
            <a:headEnd/>
            <a:tailEnd/>
          </a:ln>
          <a:effectLst/>
        </p:spPr>
      </p:pic>
      <p:sp>
        <p:nvSpPr>
          <p:cNvPr id="2" name="Title 1"/>
          <p:cNvSpPr>
            <a:spLocks noGrp="1"/>
          </p:cNvSpPr>
          <p:nvPr>
            <p:ph type="title"/>
          </p:nvPr>
        </p:nvSpPr>
        <p:spPr>
          <a:xfrm>
            <a:off x="457200" y="274638"/>
            <a:ext cx="8229600" cy="639762"/>
          </a:xfrm>
        </p:spPr>
        <p:txBody>
          <a:bodyPr>
            <a:normAutofit fontScale="90000"/>
          </a:bodyPr>
          <a:lstStyle/>
          <a:p>
            <a:r>
              <a:rPr lang="en-US" dirty="0" smtClean="0"/>
              <a:t>Take Home Message</a:t>
            </a:r>
            <a:endParaRPr lang="en-US" dirty="0"/>
          </a:p>
        </p:txBody>
      </p:sp>
      <p:sp>
        <p:nvSpPr>
          <p:cNvPr id="3" name="Content Placeholder 2"/>
          <p:cNvSpPr>
            <a:spLocks noGrp="1"/>
          </p:cNvSpPr>
          <p:nvPr>
            <p:ph idx="1"/>
          </p:nvPr>
        </p:nvSpPr>
        <p:spPr>
          <a:xfrm>
            <a:off x="838200" y="1066800"/>
            <a:ext cx="7848600" cy="5486400"/>
          </a:xfrm>
          <a:solidFill>
            <a:schemeClr val="bg1"/>
          </a:solidFill>
        </p:spPr>
        <p:txBody>
          <a:bodyPr>
            <a:normAutofit fontScale="92500"/>
          </a:bodyPr>
          <a:lstStyle/>
          <a:p>
            <a:r>
              <a:rPr lang="en-US" dirty="0" smtClean="0"/>
              <a:t>SBP transforms profession-based practice</a:t>
            </a:r>
          </a:p>
          <a:p>
            <a:pPr lvl="1"/>
            <a:r>
              <a:rPr lang="en-US" dirty="0" smtClean="0"/>
              <a:t>The microsystem is the source of all care </a:t>
            </a:r>
          </a:p>
          <a:p>
            <a:pPr lvl="1"/>
            <a:r>
              <a:rPr lang="en-US" dirty="0" smtClean="0"/>
              <a:t>Each microsystem is defined by its purpose, patients, professionals, processes, and patterns</a:t>
            </a:r>
          </a:p>
          <a:p>
            <a:r>
              <a:rPr lang="en-US" dirty="0" smtClean="0"/>
              <a:t>We teach SBP to residents and fellows by:</a:t>
            </a:r>
          </a:p>
          <a:p>
            <a:pPr lvl="1"/>
            <a:r>
              <a:rPr lang="en-US" dirty="0" smtClean="0"/>
              <a:t>Orienting to microsystem’s 5 Ps on each rotation</a:t>
            </a:r>
          </a:p>
          <a:p>
            <a:pPr lvl="1"/>
            <a:r>
              <a:rPr lang="en-US" dirty="0" smtClean="0"/>
              <a:t>Assigning residents to perform the physician role and work on improvement in each microsystem</a:t>
            </a:r>
          </a:p>
          <a:p>
            <a:pPr lvl="1"/>
            <a:r>
              <a:rPr lang="en-US" dirty="0" smtClean="0"/>
              <a:t>Observing and giving  corrective feedback about learner performance as a team member and the quality of their work in the processes of care</a:t>
            </a:r>
          </a:p>
        </p:txBody>
      </p:sp>
    </p:spTree>
  </p:cSld>
  <p:clrMapOvr>
    <a:masterClrMapping/>
  </p:clrMapOvr>
  <p:transition advTm="123532">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295400"/>
            <a:ext cx="4038600" cy="5029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Oval 8"/>
          <p:cNvSpPr/>
          <p:nvPr/>
        </p:nvSpPr>
        <p:spPr>
          <a:xfrm>
            <a:off x="3048000" y="1447800"/>
            <a:ext cx="3200400" cy="4114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p:cNvSpPr/>
          <p:nvPr/>
        </p:nvSpPr>
        <p:spPr>
          <a:xfrm>
            <a:off x="3352800" y="1600200"/>
            <a:ext cx="2590800" cy="3200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Oval 4"/>
          <p:cNvSpPr/>
          <p:nvPr/>
        </p:nvSpPr>
        <p:spPr>
          <a:xfrm>
            <a:off x="3733800" y="1676400"/>
            <a:ext cx="1828800" cy="2209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Health Care Systems</a:t>
            </a:r>
            <a:endParaRPr lang="en-US" dirty="0"/>
          </a:p>
        </p:txBody>
      </p:sp>
      <p:sp>
        <p:nvSpPr>
          <p:cNvPr id="4" name="Oval 3"/>
          <p:cNvSpPr/>
          <p:nvPr/>
        </p:nvSpPr>
        <p:spPr>
          <a:xfrm>
            <a:off x="4038600" y="1752600"/>
            <a:ext cx="1219200" cy="1371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886200" y="3135868"/>
            <a:ext cx="1475096" cy="646331"/>
          </a:xfrm>
          <a:prstGeom prst="rect">
            <a:avLst/>
          </a:prstGeom>
          <a:noFill/>
        </p:spPr>
        <p:txBody>
          <a:bodyPr wrap="square" rtlCol="0">
            <a:spAutoFit/>
          </a:bodyPr>
          <a:lstStyle/>
          <a:p>
            <a:pPr algn="ctr"/>
            <a:r>
              <a:rPr lang="en-US" b="1" i="1" dirty="0" smtClean="0">
                <a:solidFill>
                  <a:schemeClr val="bg1"/>
                </a:solidFill>
              </a:rPr>
              <a:t>Patient-Physician</a:t>
            </a:r>
            <a:endParaRPr lang="en-US" b="1" i="1" dirty="0">
              <a:solidFill>
                <a:schemeClr val="bg1"/>
              </a:solidFill>
            </a:endParaRPr>
          </a:p>
        </p:txBody>
      </p:sp>
      <p:sp>
        <p:nvSpPr>
          <p:cNvPr id="8" name="TextBox 7"/>
          <p:cNvSpPr txBox="1"/>
          <p:nvPr/>
        </p:nvSpPr>
        <p:spPr>
          <a:xfrm>
            <a:off x="3886200" y="3886200"/>
            <a:ext cx="1524000" cy="646331"/>
          </a:xfrm>
          <a:prstGeom prst="rect">
            <a:avLst/>
          </a:prstGeom>
          <a:noFill/>
        </p:spPr>
        <p:txBody>
          <a:bodyPr wrap="square" rtlCol="0">
            <a:spAutoFit/>
          </a:bodyPr>
          <a:lstStyle/>
          <a:p>
            <a:pPr algn="ctr"/>
            <a:r>
              <a:rPr lang="en-US" b="1" i="1" dirty="0" smtClean="0">
                <a:solidFill>
                  <a:schemeClr val="bg1"/>
                </a:solidFill>
              </a:rPr>
              <a:t>Clinical Microsystem</a:t>
            </a:r>
            <a:endParaRPr lang="en-US" b="1" i="1" dirty="0">
              <a:solidFill>
                <a:schemeClr val="bg1"/>
              </a:solidFill>
            </a:endParaRPr>
          </a:p>
        </p:txBody>
      </p:sp>
      <p:sp>
        <p:nvSpPr>
          <p:cNvPr id="10" name="TextBox 9"/>
          <p:cNvSpPr txBox="1"/>
          <p:nvPr/>
        </p:nvSpPr>
        <p:spPr>
          <a:xfrm>
            <a:off x="3886200" y="4763869"/>
            <a:ext cx="1524000" cy="646331"/>
          </a:xfrm>
          <a:prstGeom prst="rect">
            <a:avLst/>
          </a:prstGeom>
          <a:noFill/>
        </p:spPr>
        <p:txBody>
          <a:bodyPr wrap="square" rtlCol="0">
            <a:spAutoFit/>
          </a:bodyPr>
          <a:lstStyle/>
          <a:p>
            <a:pPr algn="ctr"/>
            <a:r>
              <a:rPr lang="en-US" b="1" i="1" dirty="0" smtClean="0">
                <a:solidFill>
                  <a:schemeClr val="bg1"/>
                </a:solidFill>
              </a:rPr>
              <a:t>Macro- Organization</a:t>
            </a:r>
            <a:endParaRPr lang="en-US" b="1" i="1" dirty="0">
              <a:solidFill>
                <a:schemeClr val="bg1"/>
              </a:solidFill>
            </a:endParaRPr>
          </a:p>
        </p:txBody>
      </p:sp>
      <p:sp>
        <p:nvSpPr>
          <p:cNvPr id="12" name="TextBox 11"/>
          <p:cNvSpPr txBox="1"/>
          <p:nvPr/>
        </p:nvSpPr>
        <p:spPr>
          <a:xfrm>
            <a:off x="3124200" y="5486400"/>
            <a:ext cx="2895600" cy="646331"/>
          </a:xfrm>
          <a:prstGeom prst="rect">
            <a:avLst/>
          </a:prstGeom>
          <a:noFill/>
        </p:spPr>
        <p:txBody>
          <a:bodyPr wrap="square" rtlCol="0">
            <a:spAutoFit/>
          </a:bodyPr>
          <a:lstStyle/>
          <a:p>
            <a:pPr algn="ctr"/>
            <a:r>
              <a:rPr lang="en-US" b="1" i="1" dirty="0" smtClean="0">
                <a:solidFill>
                  <a:schemeClr val="bg1"/>
                </a:solidFill>
              </a:rPr>
              <a:t>Policy, Finances,  Market, Community</a:t>
            </a:r>
            <a:endParaRPr lang="en-US" b="1" i="1" dirty="0">
              <a:solidFill>
                <a:schemeClr val="bg1"/>
              </a:solidFill>
            </a:endParaRPr>
          </a:p>
        </p:txBody>
      </p:sp>
      <p:sp>
        <p:nvSpPr>
          <p:cNvPr id="13" name="TextBox 12"/>
          <p:cNvSpPr txBox="1"/>
          <p:nvPr/>
        </p:nvSpPr>
        <p:spPr>
          <a:xfrm>
            <a:off x="4038600" y="2057400"/>
            <a:ext cx="1219200" cy="646331"/>
          </a:xfrm>
          <a:prstGeom prst="rect">
            <a:avLst/>
          </a:prstGeom>
          <a:noFill/>
        </p:spPr>
        <p:txBody>
          <a:bodyPr wrap="square" rtlCol="0">
            <a:spAutoFit/>
          </a:bodyPr>
          <a:lstStyle/>
          <a:p>
            <a:pPr algn="ctr"/>
            <a:r>
              <a:rPr lang="en-US" b="1" i="1" dirty="0" smtClean="0">
                <a:solidFill>
                  <a:schemeClr val="bg1"/>
                </a:solidFill>
              </a:rPr>
              <a:t>Patient Self-Care</a:t>
            </a:r>
            <a:endParaRPr lang="en-US" b="1" i="1" dirty="0">
              <a:solidFill>
                <a:schemeClr val="bg1"/>
              </a:solidFill>
            </a:endParaRPr>
          </a:p>
        </p:txBody>
      </p:sp>
    </p:spTree>
    <p:custDataLst>
      <p:tags r:id="rId1"/>
    </p:custDataLst>
  </p:cSld>
  <p:clrMapOvr>
    <a:masterClrMapping/>
  </p:clrMapOvr>
  <p:transition advTm="67515">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ou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ou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ox(ou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676400" y="1295400"/>
            <a:ext cx="4038600" cy="5029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Oval 8"/>
          <p:cNvSpPr/>
          <p:nvPr/>
        </p:nvSpPr>
        <p:spPr>
          <a:xfrm>
            <a:off x="2133600" y="1447800"/>
            <a:ext cx="3200400" cy="4114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p:cNvSpPr/>
          <p:nvPr/>
        </p:nvSpPr>
        <p:spPr>
          <a:xfrm>
            <a:off x="2438400" y="1600200"/>
            <a:ext cx="2590800" cy="3200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Oval 4"/>
          <p:cNvSpPr/>
          <p:nvPr/>
        </p:nvSpPr>
        <p:spPr>
          <a:xfrm>
            <a:off x="2819400" y="1676400"/>
            <a:ext cx="1828800" cy="2209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92162"/>
          </a:xfrm>
        </p:spPr>
        <p:txBody>
          <a:bodyPr>
            <a:normAutofit/>
          </a:bodyPr>
          <a:lstStyle/>
          <a:p>
            <a:r>
              <a:rPr lang="en-US" dirty="0" smtClean="0"/>
              <a:t>ACGME Competencies and Systems</a:t>
            </a:r>
            <a:endParaRPr lang="en-US" dirty="0"/>
          </a:p>
        </p:txBody>
      </p:sp>
      <p:sp>
        <p:nvSpPr>
          <p:cNvPr id="4" name="Oval 3"/>
          <p:cNvSpPr/>
          <p:nvPr/>
        </p:nvSpPr>
        <p:spPr>
          <a:xfrm>
            <a:off x="3124200" y="1752600"/>
            <a:ext cx="1219200" cy="1371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971800" y="3135868"/>
            <a:ext cx="1475096" cy="646331"/>
          </a:xfrm>
          <a:prstGeom prst="rect">
            <a:avLst/>
          </a:prstGeom>
          <a:noFill/>
        </p:spPr>
        <p:txBody>
          <a:bodyPr wrap="square" rtlCol="0">
            <a:spAutoFit/>
          </a:bodyPr>
          <a:lstStyle/>
          <a:p>
            <a:pPr algn="ctr"/>
            <a:r>
              <a:rPr lang="en-US" b="1" i="1" dirty="0" smtClean="0">
                <a:solidFill>
                  <a:schemeClr val="bg1"/>
                </a:solidFill>
              </a:rPr>
              <a:t>Patient-Physician</a:t>
            </a:r>
            <a:endParaRPr lang="en-US" b="1" i="1" dirty="0">
              <a:solidFill>
                <a:schemeClr val="bg1"/>
              </a:solidFill>
            </a:endParaRPr>
          </a:p>
        </p:txBody>
      </p:sp>
      <p:sp>
        <p:nvSpPr>
          <p:cNvPr id="8" name="TextBox 7"/>
          <p:cNvSpPr txBox="1"/>
          <p:nvPr/>
        </p:nvSpPr>
        <p:spPr>
          <a:xfrm>
            <a:off x="2971800" y="3886200"/>
            <a:ext cx="1524000" cy="646331"/>
          </a:xfrm>
          <a:prstGeom prst="rect">
            <a:avLst/>
          </a:prstGeom>
          <a:noFill/>
        </p:spPr>
        <p:txBody>
          <a:bodyPr wrap="square" rtlCol="0">
            <a:spAutoFit/>
          </a:bodyPr>
          <a:lstStyle/>
          <a:p>
            <a:pPr algn="ctr"/>
            <a:r>
              <a:rPr lang="en-US" b="1" i="1" dirty="0" smtClean="0">
                <a:solidFill>
                  <a:schemeClr val="bg1"/>
                </a:solidFill>
              </a:rPr>
              <a:t>Clinical Microsystem</a:t>
            </a:r>
            <a:endParaRPr lang="en-US" b="1" i="1" dirty="0">
              <a:solidFill>
                <a:schemeClr val="bg1"/>
              </a:solidFill>
            </a:endParaRPr>
          </a:p>
        </p:txBody>
      </p:sp>
      <p:sp>
        <p:nvSpPr>
          <p:cNvPr id="10" name="TextBox 9"/>
          <p:cNvSpPr txBox="1"/>
          <p:nvPr/>
        </p:nvSpPr>
        <p:spPr>
          <a:xfrm>
            <a:off x="2971800" y="4763869"/>
            <a:ext cx="1524000" cy="646331"/>
          </a:xfrm>
          <a:prstGeom prst="rect">
            <a:avLst/>
          </a:prstGeom>
          <a:noFill/>
        </p:spPr>
        <p:txBody>
          <a:bodyPr wrap="square" rtlCol="0">
            <a:spAutoFit/>
          </a:bodyPr>
          <a:lstStyle/>
          <a:p>
            <a:pPr algn="ctr"/>
            <a:r>
              <a:rPr lang="en-US" b="1" i="1" dirty="0" smtClean="0">
                <a:solidFill>
                  <a:schemeClr val="bg1"/>
                </a:solidFill>
              </a:rPr>
              <a:t>Macro- Organization</a:t>
            </a:r>
            <a:endParaRPr lang="en-US" b="1" i="1" dirty="0">
              <a:solidFill>
                <a:schemeClr val="bg1"/>
              </a:solidFill>
            </a:endParaRPr>
          </a:p>
        </p:txBody>
      </p:sp>
      <p:sp>
        <p:nvSpPr>
          <p:cNvPr id="12" name="TextBox 11"/>
          <p:cNvSpPr txBox="1"/>
          <p:nvPr/>
        </p:nvSpPr>
        <p:spPr>
          <a:xfrm>
            <a:off x="2209800" y="5486400"/>
            <a:ext cx="2895600" cy="646331"/>
          </a:xfrm>
          <a:prstGeom prst="rect">
            <a:avLst/>
          </a:prstGeom>
          <a:noFill/>
        </p:spPr>
        <p:txBody>
          <a:bodyPr wrap="square" rtlCol="0">
            <a:spAutoFit/>
          </a:bodyPr>
          <a:lstStyle/>
          <a:p>
            <a:pPr algn="ctr"/>
            <a:r>
              <a:rPr lang="en-US" b="1" i="1" dirty="0" smtClean="0">
                <a:solidFill>
                  <a:schemeClr val="bg1"/>
                </a:solidFill>
              </a:rPr>
              <a:t>Policy, Finances,  Market, Community</a:t>
            </a:r>
            <a:endParaRPr lang="en-US" b="1" i="1" dirty="0">
              <a:solidFill>
                <a:schemeClr val="bg1"/>
              </a:solidFill>
            </a:endParaRPr>
          </a:p>
        </p:txBody>
      </p:sp>
      <p:sp>
        <p:nvSpPr>
          <p:cNvPr id="13" name="TextBox 12"/>
          <p:cNvSpPr txBox="1"/>
          <p:nvPr/>
        </p:nvSpPr>
        <p:spPr>
          <a:xfrm>
            <a:off x="3124200" y="2057400"/>
            <a:ext cx="1219200" cy="646331"/>
          </a:xfrm>
          <a:prstGeom prst="rect">
            <a:avLst/>
          </a:prstGeom>
          <a:noFill/>
        </p:spPr>
        <p:txBody>
          <a:bodyPr wrap="square" rtlCol="0">
            <a:spAutoFit/>
          </a:bodyPr>
          <a:lstStyle/>
          <a:p>
            <a:pPr algn="ctr"/>
            <a:r>
              <a:rPr lang="en-US" b="1" i="1" dirty="0" smtClean="0">
                <a:solidFill>
                  <a:schemeClr val="bg1"/>
                </a:solidFill>
              </a:rPr>
              <a:t>Patient Self-Care</a:t>
            </a:r>
            <a:endParaRPr lang="en-US" b="1" i="1" dirty="0">
              <a:solidFill>
                <a:schemeClr val="bg1"/>
              </a:solidFill>
            </a:endParaRPr>
          </a:p>
        </p:txBody>
      </p:sp>
      <p:sp>
        <p:nvSpPr>
          <p:cNvPr id="14" name="Line Callout 1 (Accent Bar) 13"/>
          <p:cNvSpPr/>
          <p:nvPr/>
        </p:nvSpPr>
        <p:spPr>
          <a:xfrm>
            <a:off x="6019800" y="2057400"/>
            <a:ext cx="1981200" cy="762000"/>
          </a:xfrm>
          <a:prstGeom prst="accentCallout1">
            <a:avLst>
              <a:gd name="adj1" fmla="val 18750"/>
              <a:gd name="adj2" fmla="val -8333"/>
              <a:gd name="adj3" fmla="val 153145"/>
              <a:gd name="adj4" fmla="val -8151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Communication &amp; Interpersonal Skills</a:t>
            </a:r>
            <a:endParaRPr lang="en-US" dirty="0"/>
          </a:p>
        </p:txBody>
      </p:sp>
      <p:sp>
        <p:nvSpPr>
          <p:cNvPr id="15" name="Line Callout 1 (Accent Bar) 14"/>
          <p:cNvSpPr/>
          <p:nvPr/>
        </p:nvSpPr>
        <p:spPr>
          <a:xfrm>
            <a:off x="6019800" y="1143000"/>
            <a:ext cx="1981200" cy="762000"/>
          </a:xfrm>
          <a:prstGeom prst="accentCallout1">
            <a:avLst>
              <a:gd name="adj1" fmla="val 18750"/>
              <a:gd name="adj2" fmla="val -8333"/>
              <a:gd name="adj3" fmla="val 199597"/>
              <a:gd name="adj4" fmla="val -8002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Medical Knowledge</a:t>
            </a:r>
            <a:endParaRPr lang="en-US" dirty="0"/>
          </a:p>
        </p:txBody>
      </p:sp>
      <p:sp>
        <p:nvSpPr>
          <p:cNvPr id="16" name="Line Callout 1 (Accent Bar) 15"/>
          <p:cNvSpPr/>
          <p:nvPr/>
        </p:nvSpPr>
        <p:spPr>
          <a:xfrm>
            <a:off x="6019800" y="3886200"/>
            <a:ext cx="1981200" cy="762000"/>
          </a:xfrm>
          <a:prstGeom prst="accentCallout1">
            <a:avLst>
              <a:gd name="adj1" fmla="val 18750"/>
              <a:gd name="adj2" fmla="val -8333"/>
              <a:gd name="adj3" fmla="val -3629"/>
              <a:gd name="adj4" fmla="val -74064"/>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Patient Care</a:t>
            </a:r>
            <a:endParaRPr lang="en-US" dirty="0"/>
          </a:p>
        </p:txBody>
      </p:sp>
      <p:sp>
        <p:nvSpPr>
          <p:cNvPr id="17" name="Line Callout 1 (Accent Bar) 16"/>
          <p:cNvSpPr/>
          <p:nvPr/>
        </p:nvSpPr>
        <p:spPr>
          <a:xfrm>
            <a:off x="6019800" y="2971800"/>
            <a:ext cx="1981200" cy="762000"/>
          </a:xfrm>
          <a:prstGeom prst="accentCallout1">
            <a:avLst>
              <a:gd name="adj1" fmla="val 18750"/>
              <a:gd name="adj2" fmla="val -8333"/>
              <a:gd name="adj3" fmla="val 73790"/>
              <a:gd name="adj4" fmla="val -79277"/>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Professionalism</a:t>
            </a:r>
            <a:endParaRPr lang="en-US" dirty="0"/>
          </a:p>
        </p:txBody>
      </p:sp>
      <p:sp>
        <p:nvSpPr>
          <p:cNvPr id="18" name="Line Callout 1 (Accent Bar) 17"/>
          <p:cNvSpPr/>
          <p:nvPr/>
        </p:nvSpPr>
        <p:spPr>
          <a:xfrm>
            <a:off x="6019800" y="4800600"/>
            <a:ext cx="1981200" cy="762000"/>
          </a:xfrm>
          <a:prstGeom prst="accentCallout1">
            <a:avLst>
              <a:gd name="adj1" fmla="val 18750"/>
              <a:gd name="adj2" fmla="val -8333"/>
              <a:gd name="adj3" fmla="val -83199"/>
              <a:gd name="adj4" fmla="val -6968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System Based Practice</a:t>
            </a:r>
            <a:endParaRPr lang="en-US" dirty="0"/>
          </a:p>
        </p:txBody>
      </p:sp>
      <p:sp>
        <p:nvSpPr>
          <p:cNvPr id="19" name="Line Callout 1 (Accent Bar) 18"/>
          <p:cNvSpPr/>
          <p:nvPr/>
        </p:nvSpPr>
        <p:spPr>
          <a:xfrm>
            <a:off x="6019800" y="5715000"/>
            <a:ext cx="1981200" cy="990600"/>
          </a:xfrm>
          <a:prstGeom prst="accentCallout1">
            <a:avLst>
              <a:gd name="adj1" fmla="val 18750"/>
              <a:gd name="adj2" fmla="val -8333"/>
              <a:gd name="adj3" fmla="val -132909"/>
              <a:gd name="adj4" fmla="val -78250"/>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Practice-Based Learning &amp; Improvement</a:t>
            </a:r>
            <a:endParaRPr lang="en-US" dirty="0"/>
          </a:p>
        </p:txBody>
      </p:sp>
      <p:sp>
        <p:nvSpPr>
          <p:cNvPr id="21" name="Oval 20"/>
          <p:cNvSpPr/>
          <p:nvPr/>
        </p:nvSpPr>
        <p:spPr>
          <a:xfrm>
            <a:off x="3962400" y="3276600"/>
            <a:ext cx="914400" cy="2209800"/>
          </a:xfrm>
          <a:prstGeom prst="ellipse">
            <a:avLst/>
          </a:pr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38600" y="2819400"/>
            <a:ext cx="685800" cy="762000"/>
          </a:xfrm>
          <a:prstGeom prst="ellipse">
            <a:avLst/>
          </a:pr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191000" y="2438400"/>
            <a:ext cx="533400" cy="609600"/>
          </a:xfrm>
          <a:prstGeom prst="ellipse">
            <a:avLst/>
          </a:pr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038600" y="2362200"/>
            <a:ext cx="914400" cy="3657600"/>
          </a:xfrm>
          <a:prstGeom prst="ellipse">
            <a:avLst/>
          </a:pr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962400" y="3048000"/>
            <a:ext cx="838200" cy="1752600"/>
          </a:xfrm>
          <a:prstGeom prst="ellipse">
            <a:avLst/>
          </a:pr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886200" y="3200400"/>
            <a:ext cx="838200" cy="914400"/>
          </a:xfrm>
          <a:prstGeom prst="ellipse">
            <a:avLst/>
          </a:prstGeom>
          <a:solidFill>
            <a:schemeClr val="bg1">
              <a:lumMod val="9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Tm="6968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23"/>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2"/>
                                        </p:tgtEl>
                                        <p:attrNameLst>
                                          <p:attrName>style.visibility</p:attrName>
                                        </p:attrNameLst>
                                      </p:cBhvr>
                                      <p:to>
                                        <p:strVal val="hidden"/>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6"/>
                                        </p:tgtEl>
                                        <p:attrNameLst>
                                          <p:attrName>style.visibility</p:attrName>
                                        </p:attrNameLst>
                                      </p:cBhvr>
                                      <p:to>
                                        <p:strVal val="hidden"/>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22" presetClass="entr" presetSubtype="8"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25"/>
                                        </p:tgtEl>
                                        <p:attrNameLst>
                                          <p:attrName>style.visibility</p:attrName>
                                        </p:attrNameLst>
                                      </p:cBhvr>
                                      <p:to>
                                        <p:strVal val="hidden"/>
                                      </p:to>
                                    </p:set>
                                  </p:childTnLst>
                                </p:cTn>
                              </p:par>
                            </p:childTnLst>
                          </p:cTn>
                        </p:par>
                        <p:par>
                          <p:cTn id="44" fill="hold">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2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24"/>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par>
                                <p:cTn id="57" presetID="2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33400" y="1295400"/>
            <a:ext cx="4038600" cy="5029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Oval 8"/>
          <p:cNvSpPr/>
          <p:nvPr/>
        </p:nvSpPr>
        <p:spPr>
          <a:xfrm>
            <a:off x="990600" y="1447800"/>
            <a:ext cx="3200400" cy="4114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p:cNvSpPr/>
          <p:nvPr/>
        </p:nvSpPr>
        <p:spPr>
          <a:xfrm>
            <a:off x="1295400" y="1600200"/>
            <a:ext cx="2590800" cy="3200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Oval 4"/>
          <p:cNvSpPr/>
          <p:nvPr/>
        </p:nvSpPr>
        <p:spPr>
          <a:xfrm>
            <a:off x="1676400" y="1676400"/>
            <a:ext cx="1828800" cy="2209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92162"/>
          </a:xfrm>
        </p:spPr>
        <p:txBody>
          <a:bodyPr>
            <a:normAutofit/>
          </a:bodyPr>
          <a:lstStyle/>
          <a:p>
            <a:r>
              <a:rPr lang="en-US" dirty="0" smtClean="0"/>
              <a:t>Milestones for SBP</a:t>
            </a:r>
            <a:endParaRPr lang="en-US" dirty="0"/>
          </a:p>
        </p:txBody>
      </p:sp>
      <p:sp>
        <p:nvSpPr>
          <p:cNvPr id="4" name="Oval 3"/>
          <p:cNvSpPr/>
          <p:nvPr/>
        </p:nvSpPr>
        <p:spPr>
          <a:xfrm>
            <a:off x="1981200" y="1752600"/>
            <a:ext cx="1219200" cy="1371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28800" y="3135868"/>
            <a:ext cx="1475096" cy="646331"/>
          </a:xfrm>
          <a:prstGeom prst="rect">
            <a:avLst/>
          </a:prstGeom>
          <a:noFill/>
        </p:spPr>
        <p:txBody>
          <a:bodyPr wrap="square" rtlCol="0">
            <a:spAutoFit/>
          </a:bodyPr>
          <a:lstStyle/>
          <a:p>
            <a:pPr algn="ctr"/>
            <a:r>
              <a:rPr lang="en-US" b="1" i="1" dirty="0" smtClean="0">
                <a:solidFill>
                  <a:schemeClr val="bg1"/>
                </a:solidFill>
              </a:rPr>
              <a:t>Patient-Physician</a:t>
            </a:r>
            <a:endParaRPr lang="en-US" b="1" i="1" dirty="0">
              <a:solidFill>
                <a:schemeClr val="bg1"/>
              </a:solidFill>
            </a:endParaRPr>
          </a:p>
        </p:txBody>
      </p:sp>
      <p:sp>
        <p:nvSpPr>
          <p:cNvPr id="8" name="TextBox 7"/>
          <p:cNvSpPr txBox="1"/>
          <p:nvPr/>
        </p:nvSpPr>
        <p:spPr>
          <a:xfrm>
            <a:off x="1828800" y="3886200"/>
            <a:ext cx="1524000" cy="646331"/>
          </a:xfrm>
          <a:prstGeom prst="rect">
            <a:avLst/>
          </a:prstGeom>
          <a:noFill/>
        </p:spPr>
        <p:txBody>
          <a:bodyPr wrap="square" rtlCol="0">
            <a:spAutoFit/>
          </a:bodyPr>
          <a:lstStyle/>
          <a:p>
            <a:pPr algn="ctr"/>
            <a:r>
              <a:rPr lang="en-US" b="1" i="1" dirty="0" smtClean="0">
                <a:solidFill>
                  <a:schemeClr val="bg1"/>
                </a:solidFill>
              </a:rPr>
              <a:t>Clinical Microsystem</a:t>
            </a:r>
            <a:endParaRPr lang="en-US" b="1" i="1" dirty="0">
              <a:solidFill>
                <a:schemeClr val="bg1"/>
              </a:solidFill>
            </a:endParaRPr>
          </a:p>
        </p:txBody>
      </p:sp>
      <p:sp>
        <p:nvSpPr>
          <p:cNvPr id="10" name="TextBox 9"/>
          <p:cNvSpPr txBox="1"/>
          <p:nvPr/>
        </p:nvSpPr>
        <p:spPr>
          <a:xfrm>
            <a:off x="1828800" y="4763869"/>
            <a:ext cx="1524000" cy="646331"/>
          </a:xfrm>
          <a:prstGeom prst="rect">
            <a:avLst/>
          </a:prstGeom>
          <a:noFill/>
        </p:spPr>
        <p:txBody>
          <a:bodyPr wrap="square" rtlCol="0">
            <a:spAutoFit/>
          </a:bodyPr>
          <a:lstStyle/>
          <a:p>
            <a:pPr algn="ctr"/>
            <a:r>
              <a:rPr lang="en-US" b="1" i="1" dirty="0" smtClean="0">
                <a:solidFill>
                  <a:schemeClr val="bg1"/>
                </a:solidFill>
              </a:rPr>
              <a:t>Macro- Organization</a:t>
            </a:r>
            <a:endParaRPr lang="en-US" b="1" i="1" dirty="0">
              <a:solidFill>
                <a:schemeClr val="bg1"/>
              </a:solidFill>
            </a:endParaRPr>
          </a:p>
        </p:txBody>
      </p:sp>
      <p:sp>
        <p:nvSpPr>
          <p:cNvPr id="12" name="TextBox 11"/>
          <p:cNvSpPr txBox="1"/>
          <p:nvPr/>
        </p:nvSpPr>
        <p:spPr>
          <a:xfrm>
            <a:off x="1066800" y="5486400"/>
            <a:ext cx="2895600" cy="646331"/>
          </a:xfrm>
          <a:prstGeom prst="rect">
            <a:avLst/>
          </a:prstGeom>
          <a:noFill/>
        </p:spPr>
        <p:txBody>
          <a:bodyPr wrap="square" rtlCol="0">
            <a:spAutoFit/>
          </a:bodyPr>
          <a:lstStyle/>
          <a:p>
            <a:pPr algn="ctr"/>
            <a:r>
              <a:rPr lang="en-US" b="1" i="1" dirty="0" smtClean="0">
                <a:solidFill>
                  <a:schemeClr val="bg1"/>
                </a:solidFill>
              </a:rPr>
              <a:t>Policy, Finances,  Market, Community</a:t>
            </a:r>
            <a:endParaRPr lang="en-US" b="1" i="1" dirty="0">
              <a:solidFill>
                <a:schemeClr val="bg1"/>
              </a:solidFill>
            </a:endParaRPr>
          </a:p>
        </p:txBody>
      </p:sp>
      <p:sp>
        <p:nvSpPr>
          <p:cNvPr id="13" name="TextBox 12"/>
          <p:cNvSpPr txBox="1"/>
          <p:nvPr/>
        </p:nvSpPr>
        <p:spPr>
          <a:xfrm>
            <a:off x="1981200" y="2057400"/>
            <a:ext cx="1219200" cy="646331"/>
          </a:xfrm>
          <a:prstGeom prst="rect">
            <a:avLst/>
          </a:prstGeom>
          <a:noFill/>
        </p:spPr>
        <p:txBody>
          <a:bodyPr wrap="square" rtlCol="0">
            <a:spAutoFit/>
          </a:bodyPr>
          <a:lstStyle/>
          <a:p>
            <a:pPr algn="ctr"/>
            <a:r>
              <a:rPr lang="en-US" b="1" i="1" dirty="0" smtClean="0">
                <a:solidFill>
                  <a:schemeClr val="bg1"/>
                </a:solidFill>
              </a:rPr>
              <a:t>Patient Self-Care</a:t>
            </a:r>
            <a:endParaRPr lang="en-US" b="1" i="1" dirty="0">
              <a:solidFill>
                <a:schemeClr val="bg1"/>
              </a:solidFill>
            </a:endParaRPr>
          </a:p>
        </p:txBody>
      </p:sp>
      <p:sp>
        <p:nvSpPr>
          <p:cNvPr id="18" name="Line Callout 1 (Accent Bar) 17"/>
          <p:cNvSpPr/>
          <p:nvPr/>
        </p:nvSpPr>
        <p:spPr>
          <a:xfrm>
            <a:off x="4648200" y="1219200"/>
            <a:ext cx="4114800" cy="762000"/>
          </a:xfrm>
          <a:prstGeom prst="accentCallout1">
            <a:avLst>
              <a:gd name="adj1" fmla="val 18750"/>
              <a:gd name="adj2" fmla="val -8333"/>
              <a:gd name="adj3" fmla="val 403861"/>
              <a:gd name="adj4" fmla="val -348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System Based Practice</a:t>
            </a:r>
            <a:endParaRPr lang="en-US" sz="3200" dirty="0"/>
          </a:p>
        </p:txBody>
      </p:sp>
      <p:sp>
        <p:nvSpPr>
          <p:cNvPr id="20" name="TextBox 19"/>
          <p:cNvSpPr txBox="1"/>
          <p:nvPr/>
        </p:nvSpPr>
        <p:spPr>
          <a:xfrm>
            <a:off x="4953000" y="2286000"/>
            <a:ext cx="3810000" cy="830997"/>
          </a:xfrm>
          <a:prstGeom prst="rect">
            <a:avLst/>
          </a:prstGeom>
          <a:solidFill>
            <a:schemeClr val="accent1">
              <a:lumMod val="20000"/>
              <a:lumOff val="80000"/>
            </a:schemeClr>
          </a:solidFill>
          <a:ln>
            <a:solidFill>
              <a:schemeClr val="accent1"/>
            </a:solidFill>
          </a:ln>
          <a:effectLst>
            <a:innerShdw blurRad="114300">
              <a:prstClr val="black"/>
            </a:innerShdw>
          </a:effectLst>
        </p:spPr>
        <p:txBody>
          <a:bodyPr wrap="square" rtlCol="0">
            <a:spAutoFit/>
          </a:bodyPr>
          <a:lstStyle/>
          <a:p>
            <a:r>
              <a:rPr lang="en-US" sz="2400" b="1" i="1" dirty="0" smtClean="0"/>
              <a:t>6 MO-  </a:t>
            </a:r>
            <a:r>
              <a:rPr lang="en-US" sz="2400" dirty="0" smtClean="0"/>
              <a:t>Describe  the specialty’s microsystems</a:t>
            </a:r>
            <a:endParaRPr lang="en-US" sz="2400" dirty="0"/>
          </a:p>
        </p:txBody>
      </p:sp>
      <p:sp>
        <p:nvSpPr>
          <p:cNvPr id="21" name="TextBox 20"/>
          <p:cNvSpPr txBox="1"/>
          <p:nvPr/>
        </p:nvSpPr>
        <p:spPr>
          <a:xfrm>
            <a:off x="4953000" y="3465493"/>
            <a:ext cx="3810000" cy="830997"/>
          </a:xfrm>
          <a:prstGeom prst="rect">
            <a:avLst/>
          </a:prstGeom>
          <a:solidFill>
            <a:schemeClr val="accent1">
              <a:lumMod val="20000"/>
              <a:lumOff val="80000"/>
            </a:schemeClr>
          </a:solidFill>
          <a:ln>
            <a:solidFill>
              <a:schemeClr val="accent1"/>
            </a:solidFill>
          </a:ln>
          <a:effectLst>
            <a:innerShdw blurRad="114300">
              <a:prstClr val="black"/>
            </a:innerShdw>
          </a:effectLst>
        </p:spPr>
        <p:txBody>
          <a:bodyPr wrap="square" rtlCol="0">
            <a:spAutoFit/>
          </a:bodyPr>
          <a:lstStyle/>
          <a:p>
            <a:r>
              <a:rPr lang="en-US" sz="2400" b="1" i="1" dirty="0" smtClean="0"/>
              <a:t>12 MO-  </a:t>
            </a:r>
            <a:r>
              <a:rPr lang="en-US" sz="2400" dirty="0" smtClean="0"/>
              <a:t>Perform physician role in  microsystem’s team</a:t>
            </a:r>
            <a:endParaRPr lang="en-US" sz="2400" dirty="0"/>
          </a:p>
        </p:txBody>
      </p:sp>
      <p:sp>
        <p:nvSpPr>
          <p:cNvPr id="22" name="TextBox 21"/>
          <p:cNvSpPr txBox="1"/>
          <p:nvPr/>
        </p:nvSpPr>
        <p:spPr>
          <a:xfrm>
            <a:off x="4953000" y="4648200"/>
            <a:ext cx="3810000" cy="1200329"/>
          </a:xfrm>
          <a:prstGeom prst="rect">
            <a:avLst/>
          </a:prstGeom>
          <a:solidFill>
            <a:schemeClr val="accent1">
              <a:lumMod val="20000"/>
              <a:lumOff val="80000"/>
            </a:schemeClr>
          </a:solidFill>
          <a:ln>
            <a:solidFill>
              <a:schemeClr val="accent1"/>
            </a:solidFill>
          </a:ln>
          <a:effectLst>
            <a:innerShdw blurRad="114300">
              <a:prstClr val="black"/>
            </a:innerShdw>
          </a:effectLst>
        </p:spPr>
        <p:txBody>
          <a:bodyPr wrap="square" rtlCol="0">
            <a:spAutoFit/>
          </a:bodyPr>
          <a:lstStyle/>
          <a:p>
            <a:r>
              <a:rPr lang="en-US" sz="2400" b="1" i="1" dirty="0" smtClean="0"/>
              <a:t>30  MO-  </a:t>
            </a:r>
            <a:r>
              <a:rPr lang="en-US" sz="2400" dirty="0" smtClean="0"/>
              <a:t>Assures quality &amp; safety of care provided by microsystems</a:t>
            </a:r>
            <a:endParaRPr lang="en-US" sz="2400" dirty="0"/>
          </a:p>
        </p:txBody>
      </p:sp>
    </p:spTree>
    <p:custDataLst>
      <p:tags r:id="rId1"/>
    </p:custDataLst>
  </p:cSld>
  <p:clrMapOvr>
    <a:masterClrMapping/>
  </p:clrMapOvr>
  <p:transition advTm="64453">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1"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1"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1" animBg="1"/>
      <p:bldP spid="21" grpId="1" animBg="1"/>
      <p:bldP spid="2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33400" y="1295400"/>
            <a:ext cx="4038600" cy="5029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Oval 8"/>
          <p:cNvSpPr/>
          <p:nvPr/>
        </p:nvSpPr>
        <p:spPr>
          <a:xfrm>
            <a:off x="990600" y="1447800"/>
            <a:ext cx="3200400" cy="4114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p:cNvSpPr/>
          <p:nvPr/>
        </p:nvSpPr>
        <p:spPr>
          <a:xfrm>
            <a:off x="1295400" y="1600200"/>
            <a:ext cx="2590800" cy="3200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Oval 4"/>
          <p:cNvSpPr/>
          <p:nvPr/>
        </p:nvSpPr>
        <p:spPr>
          <a:xfrm>
            <a:off x="1676400" y="1676400"/>
            <a:ext cx="1828800" cy="2209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92162"/>
          </a:xfrm>
        </p:spPr>
        <p:txBody>
          <a:bodyPr>
            <a:normAutofit/>
          </a:bodyPr>
          <a:lstStyle/>
          <a:p>
            <a:r>
              <a:rPr lang="en-US" dirty="0" err="1" smtClean="0"/>
              <a:t>Entrustable</a:t>
            </a:r>
            <a:r>
              <a:rPr lang="en-US" dirty="0" smtClean="0"/>
              <a:t> Professional Activities</a:t>
            </a:r>
            <a:endParaRPr lang="en-US" dirty="0"/>
          </a:p>
        </p:txBody>
      </p:sp>
      <p:sp>
        <p:nvSpPr>
          <p:cNvPr id="4" name="Oval 3"/>
          <p:cNvSpPr/>
          <p:nvPr/>
        </p:nvSpPr>
        <p:spPr>
          <a:xfrm>
            <a:off x="1981200" y="1752600"/>
            <a:ext cx="1219200" cy="1371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28800" y="3135868"/>
            <a:ext cx="1475096" cy="646331"/>
          </a:xfrm>
          <a:prstGeom prst="rect">
            <a:avLst/>
          </a:prstGeom>
          <a:noFill/>
        </p:spPr>
        <p:txBody>
          <a:bodyPr wrap="square" rtlCol="0">
            <a:spAutoFit/>
          </a:bodyPr>
          <a:lstStyle/>
          <a:p>
            <a:pPr algn="ctr"/>
            <a:r>
              <a:rPr lang="en-US" b="1" i="1" dirty="0" smtClean="0">
                <a:solidFill>
                  <a:schemeClr val="bg1"/>
                </a:solidFill>
              </a:rPr>
              <a:t>Patient-Physician</a:t>
            </a:r>
            <a:endParaRPr lang="en-US" b="1" i="1" dirty="0">
              <a:solidFill>
                <a:schemeClr val="bg1"/>
              </a:solidFill>
            </a:endParaRPr>
          </a:p>
        </p:txBody>
      </p:sp>
      <p:sp>
        <p:nvSpPr>
          <p:cNvPr id="8" name="TextBox 7"/>
          <p:cNvSpPr txBox="1"/>
          <p:nvPr/>
        </p:nvSpPr>
        <p:spPr>
          <a:xfrm>
            <a:off x="1828800" y="3886200"/>
            <a:ext cx="1524000" cy="646331"/>
          </a:xfrm>
          <a:prstGeom prst="rect">
            <a:avLst/>
          </a:prstGeom>
          <a:noFill/>
        </p:spPr>
        <p:txBody>
          <a:bodyPr wrap="square" rtlCol="0">
            <a:spAutoFit/>
          </a:bodyPr>
          <a:lstStyle/>
          <a:p>
            <a:pPr algn="ctr"/>
            <a:r>
              <a:rPr lang="en-US" b="1" i="1" dirty="0" smtClean="0">
                <a:solidFill>
                  <a:schemeClr val="bg1"/>
                </a:solidFill>
              </a:rPr>
              <a:t>Clinical Microsystem</a:t>
            </a:r>
            <a:endParaRPr lang="en-US" b="1" i="1" dirty="0">
              <a:solidFill>
                <a:schemeClr val="bg1"/>
              </a:solidFill>
            </a:endParaRPr>
          </a:p>
        </p:txBody>
      </p:sp>
      <p:sp>
        <p:nvSpPr>
          <p:cNvPr id="10" name="TextBox 9"/>
          <p:cNvSpPr txBox="1"/>
          <p:nvPr/>
        </p:nvSpPr>
        <p:spPr>
          <a:xfrm>
            <a:off x="1828800" y="4763869"/>
            <a:ext cx="1524000" cy="646331"/>
          </a:xfrm>
          <a:prstGeom prst="rect">
            <a:avLst/>
          </a:prstGeom>
          <a:noFill/>
        </p:spPr>
        <p:txBody>
          <a:bodyPr wrap="square" rtlCol="0">
            <a:spAutoFit/>
          </a:bodyPr>
          <a:lstStyle/>
          <a:p>
            <a:pPr algn="ctr"/>
            <a:r>
              <a:rPr lang="en-US" b="1" i="1" dirty="0" smtClean="0">
                <a:solidFill>
                  <a:schemeClr val="bg1"/>
                </a:solidFill>
              </a:rPr>
              <a:t>Macro- Organization</a:t>
            </a:r>
            <a:endParaRPr lang="en-US" b="1" i="1" dirty="0">
              <a:solidFill>
                <a:schemeClr val="bg1"/>
              </a:solidFill>
            </a:endParaRPr>
          </a:p>
        </p:txBody>
      </p:sp>
      <p:sp>
        <p:nvSpPr>
          <p:cNvPr id="12" name="TextBox 11"/>
          <p:cNvSpPr txBox="1"/>
          <p:nvPr/>
        </p:nvSpPr>
        <p:spPr>
          <a:xfrm>
            <a:off x="1066800" y="5486400"/>
            <a:ext cx="2895600" cy="646331"/>
          </a:xfrm>
          <a:prstGeom prst="rect">
            <a:avLst/>
          </a:prstGeom>
          <a:noFill/>
        </p:spPr>
        <p:txBody>
          <a:bodyPr wrap="square" rtlCol="0">
            <a:spAutoFit/>
          </a:bodyPr>
          <a:lstStyle/>
          <a:p>
            <a:pPr algn="ctr"/>
            <a:r>
              <a:rPr lang="en-US" b="1" i="1" dirty="0" smtClean="0">
                <a:solidFill>
                  <a:schemeClr val="bg1"/>
                </a:solidFill>
              </a:rPr>
              <a:t>Policy, Finances,  Market, Community</a:t>
            </a:r>
            <a:endParaRPr lang="en-US" b="1" i="1" dirty="0">
              <a:solidFill>
                <a:schemeClr val="bg1"/>
              </a:solidFill>
            </a:endParaRPr>
          </a:p>
        </p:txBody>
      </p:sp>
      <p:sp>
        <p:nvSpPr>
          <p:cNvPr id="13" name="TextBox 12"/>
          <p:cNvSpPr txBox="1"/>
          <p:nvPr/>
        </p:nvSpPr>
        <p:spPr>
          <a:xfrm>
            <a:off x="1981200" y="2057400"/>
            <a:ext cx="1219200" cy="646331"/>
          </a:xfrm>
          <a:prstGeom prst="rect">
            <a:avLst/>
          </a:prstGeom>
          <a:noFill/>
        </p:spPr>
        <p:txBody>
          <a:bodyPr wrap="square" rtlCol="0">
            <a:spAutoFit/>
          </a:bodyPr>
          <a:lstStyle/>
          <a:p>
            <a:pPr algn="ctr"/>
            <a:r>
              <a:rPr lang="en-US" b="1" i="1" dirty="0" smtClean="0">
                <a:solidFill>
                  <a:schemeClr val="bg1"/>
                </a:solidFill>
              </a:rPr>
              <a:t>Patient Self-Care</a:t>
            </a:r>
            <a:endParaRPr lang="en-US" b="1" i="1" dirty="0">
              <a:solidFill>
                <a:schemeClr val="bg1"/>
              </a:solidFill>
            </a:endParaRPr>
          </a:p>
        </p:txBody>
      </p:sp>
      <p:sp>
        <p:nvSpPr>
          <p:cNvPr id="18" name="Line Callout 1 (Accent Bar) 17"/>
          <p:cNvSpPr/>
          <p:nvPr/>
        </p:nvSpPr>
        <p:spPr>
          <a:xfrm>
            <a:off x="4648200" y="1219200"/>
            <a:ext cx="4114800" cy="762000"/>
          </a:xfrm>
          <a:prstGeom prst="accentCallout1">
            <a:avLst>
              <a:gd name="adj1" fmla="val 18750"/>
              <a:gd name="adj2" fmla="val -8333"/>
              <a:gd name="adj3" fmla="val 403861"/>
              <a:gd name="adj4" fmla="val -348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System Based Practice</a:t>
            </a:r>
            <a:endParaRPr lang="en-US" sz="3200" dirty="0"/>
          </a:p>
        </p:txBody>
      </p:sp>
      <p:sp>
        <p:nvSpPr>
          <p:cNvPr id="20" name="TextBox 19"/>
          <p:cNvSpPr txBox="1"/>
          <p:nvPr/>
        </p:nvSpPr>
        <p:spPr>
          <a:xfrm>
            <a:off x="4953000" y="2286000"/>
            <a:ext cx="3810000" cy="830997"/>
          </a:xfrm>
          <a:prstGeom prst="rect">
            <a:avLst/>
          </a:prstGeom>
          <a:solidFill>
            <a:schemeClr val="accent1">
              <a:lumMod val="20000"/>
              <a:lumOff val="80000"/>
            </a:schemeClr>
          </a:solidFill>
          <a:ln>
            <a:solidFill>
              <a:schemeClr val="accent1"/>
            </a:solidFill>
          </a:ln>
          <a:effectLst>
            <a:innerShdw blurRad="114300">
              <a:prstClr val="black"/>
            </a:innerShdw>
          </a:effectLst>
        </p:spPr>
        <p:txBody>
          <a:bodyPr wrap="square" rtlCol="0">
            <a:spAutoFit/>
          </a:bodyPr>
          <a:lstStyle/>
          <a:p>
            <a:r>
              <a:rPr lang="en-US" sz="2400" b="1" i="1" dirty="0" smtClean="0"/>
              <a:t>6 MO-  </a:t>
            </a:r>
            <a:r>
              <a:rPr lang="en-US" sz="2400" dirty="0" smtClean="0"/>
              <a:t>Describe  the specialty’s Microsystems</a:t>
            </a:r>
            <a:endParaRPr lang="en-US" sz="2400" dirty="0"/>
          </a:p>
        </p:txBody>
      </p:sp>
      <p:sp>
        <p:nvSpPr>
          <p:cNvPr id="17" name="TextBox 16"/>
          <p:cNvSpPr txBox="1"/>
          <p:nvPr/>
        </p:nvSpPr>
        <p:spPr>
          <a:xfrm>
            <a:off x="5181600" y="3352800"/>
            <a:ext cx="3505200" cy="830997"/>
          </a:xfrm>
          <a:prstGeom prst="rect">
            <a:avLst/>
          </a:prstGeom>
          <a:solidFill>
            <a:srgbClr val="FFFFCC"/>
          </a:solidFill>
          <a:ln>
            <a:solidFill>
              <a:schemeClr val="accent1"/>
            </a:solidFill>
          </a:ln>
          <a:effectLst>
            <a:innerShdw blurRad="114300">
              <a:prstClr val="black"/>
            </a:innerShdw>
          </a:effectLst>
        </p:spPr>
        <p:txBody>
          <a:bodyPr wrap="square" rtlCol="0">
            <a:spAutoFit/>
          </a:bodyPr>
          <a:lstStyle/>
          <a:p>
            <a:r>
              <a:rPr lang="en-US" sz="2400" dirty="0" smtClean="0"/>
              <a:t>Perform orientation to microsystem</a:t>
            </a:r>
            <a:endParaRPr lang="en-US" sz="2400" dirty="0"/>
          </a:p>
        </p:txBody>
      </p:sp>
      <p:sp>
        <p:nvSpPr>
          <p:cNvPr id="23" name="TextBox 22"/>
          <p:cNvSpPr txBox="1"/>
          <p:nvPr/>
        </p:nvSpPr>
        <p:spPr>
          <a:xfrm>
            <a:off x="5181600" y="4419600"/>
            <a:ext cx="3505200" cy="830997"/>
          </a:xfrm>
          <a:prstGeom prst="rect">
            <a:avLst/>
          </a:prstGeom>
          <a:solidFill>
            <a:srgbClr val="FFFFCC"/>
          </a:solidFill>
          <a:ln>
            <a:solidFill>
              <a:schemeClr val="accent1"/>
            </a:solidFill>
          </a:ln>
          <a:effectLst>
            <a:innerShdw blurRad="114300">
              <a:prstClr val="black"/>
            </a:innerShdw>
          </a:effectLst>
        </p:spPr>
        <p:txBody>
          <a:bodyPr wrap="square" rtlCol="0">
            <a:spAutoFit/>
          </a:bodyPr>
          <a:lstStyle/>
          <a:p>
            <a:r>
              <a:rPr lang="en-US" sz="2400" dirty="0" smtClean="0"/>
              <a:t>Explain “metrics-that-matter” for microsystem</a:t>
            </a:r>
            <a:endParaRPr lang="en-US" sz="2400" dirty="0"/>
          </a:p>
        </p:txBody>
      </p:sp>
      <p:sp>
        <p:nvSpPr>
          <p:cNvPr id="24" name="TextBox 23"/>
          <p:cNvSpPr txBox="1"/>
          <p:nvPr/>
        </p:nvSpPr>
        <p:spPr>
          <a:xfrm>
            <a:off x="5181600" y="5486400"/>
            <a:ext cx="3505200" cy="830997"/>
          </a:xfrm>
          <a:prstGeom prst="rect">
            <a:avLst/>
          </a:prstGeom>
          <a:solidFill>
            <a:srgbClr val="FFFFCC"/>
          </a:solidFill>
          <a:ln>
            <a:solidFill>
              <a:schemeClr val="accent1"/>
            </a:solidFill>
          </a:ln>
          <a:effectLst>
            <a:innerShdw blurRad="114300">
              <a:prstClr val="black"/>
            </a:innerShdw>
          </a:effectLst>
        </p:spPr>
        <p:txBody>
          <a:bodyPr wrap="square" rtlCol="0">
            <a:spAutoFit/>
          </a:bodyPr>
          <a:lstStyle/>
          <a:p>
            <a:r>
              <a:rPr lang="en-US" sz="2400" dirty="0" smtClean="0"/>
              <a:t>Diagram the work flow processes for microsystem</a:t>
            </a:r>
            <a:endParaRPr lang="en-US" sz="2400" dirty="0"/>
          </a:p>
        </p:txBody>
      </p:sp>
    </p:spTree>
    <p:custDataLst>
      <p:tags r:id="rId1"/>
    </p:custDataLst>
  </p:cSld>
  <p:clrMapOvr>
    <a:masterClrMapping/>
  </p:clrMapOvr>
  <p:transition advTm="36859">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up)">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33400" y="1295400"/>
            <a:ext cx="4038600" cy="5029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 name="Oval 8"/>
          <p:cNvSpPr/>
          <p:nvPr/>
        </p:nvSpPr>
        <p:spPr>
          <a:xfrm>
            <a:off x="990600" y="1447800"/>
            <a:ext cx="3200400" cy="41148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7" name="Oval 6"/>
          <p:cNvSpPr/>
          <p:nvPr/>
        </p:nvSpPr>
        <p:spPr>
          <a:xfrm>
            <a:off x="1295400" y="1600200"/>
            <a:ext cx="2590800" cy="32004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Oval 4"/>
          <p:cNvSpPr/>
          <p:nvPr/>
        </p:nvSpPr>
        <p:spPr>
          <a:xfrm>
            <a:off x="1676400" y="1676400"/>
            <a:ext cx="1828800" cy="22098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92162"/>
          </a:xfrm>
        </p:spPr>
        <p:txBody>
          <a:bodyPr>
            <a:normAutofit/>
          </a:bodyPr>
          <a:lstStyle/>
          <a:p>
            <a:r>
              <a:rPr lang="en-US" dirty="0" err="1" smtClean="0"/>
              <a:t>Entrustable</a:t>
            </a:r>
            <a:r>
              <a:rPr lang="en-US" dirty="0" smtClean="0"/>
              <a:t> Professional Activities</a:t>
            </a:r>
            <a:endParaRPr lang="en-US" dirty="0"/>
          </a:p>
        </p:txBody>
      </p:sp>
      <p:sp>
        <p:nvSpPr>
          <p:cNvPr id="4" name="Oval 3"/>
          <p:cNvSpPr/>
          <p:nvPr/>
        </p:nvSpPr>
        <p:spPr>
          <a:xfrm>
            <a:off x="1981200" y="1752600"/>
            <a:ext cx="1219200" cy="13716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828800" y="3135868"/>
            <a:ext cx="1475096" cy="646331"/>
          </a:xfrm>
          <a:prstGeom prst="rect">
            <a:avLst/>
          </a:prstGeom>
          <a:noFill/>
        </p:spPr>
        <p:txBody>
          <a:bodyPr wrap="square" rtlCol="0">
            <a:spAutoFit/>
          </a:bodyPr>
          <a:lstStyle/>
          <a:p>
            <a:pPr algn="ctr"/>
            <a:r>
              <a:rPr lang="en-US" b="1" i="1" dirty="0" smtClean="0">
                <a:solidFill>
                  <a:schemeClr val="bg1"/>
                </a:solidFill>
              </a:rPr>
              <a:t>Patient-Physician</a:t>
            </a:r>
            <a:endParaRPr lang="en-US" b="1" i="1" dirty="0">
              <a:solidFill>
                <a:schemeClr val="bg1"/>
              </a:solidFill>
            </a:endParaRPr>
          </a:p>
        </p:txBody>
      </p:sp>
      <p:sp>
        <p:nvSpPr>
          <p:cNvPr id="8" name="TextBox 7"/>
          <p:cNvSpPr txBox="1"/>
          <p:nvPr/>
        </p:nvSpPr>
        <p:spPr>
          <a:xfrm>
            <a:off x="1828800" y="3886200"/>
            <a:ext cx="1524000" cy="646331"/>
          </a:xfrm>
          <a:prstGeom prst="rect">
            <a:avLst/>
          </a:prstGeom>
          <a:noFill/>
        </p:spPr>
        <p:txBody>
          <a:bodyPr wrap="square" rtlCol="0">
            <a:spAutoFit/>
          </a:bodyPr>
          <a:lstStyle/>
          <a:p>
            <a:pPr algn="ctr"/>
            <a:r>
              <a:rPr lang="en-US" b="1" i="1" dirty="0" smtClean="0">
                <a:solidFill>
                  <a:schemeClr val="bg1"/>
                </a:solidFill>
              </a:rPr>
              <a:t>Clinical Microsystem</a:t>
            </a:r>
            <a:endParaRPr lang="en-US" b="1" i="1" dirty="0">
              <a:solidFill>
                <a:schemeClr val="bg1"/>
              </a:solidFill>
            </a:endParaRPr>
          </a:p>
        </p:txBody>
      </p:sp>
      <p:sp>
        <p:nvSpPr>
          <p:cNvPr id="10" name="TextBox 9"/>
          <p:cNvSpPr txBox="1"/>
          <p:nvPr/>
        </p:nvSpPr>
        <p:spPr>
          <a:xfrm>
            <a:off x="1828800" y="4763869"/>
            <a:ext cx="1524000" cy="646331"/>
          </a:xfrm>
          <a:prstGeom prst="rect">
            <a:avLst/>
          </a:prstGeom>
          <a:noFill/>
        </p:spPr>
        <p:txBody>
          <a:bodyPr wrap="square" rtlCol="0">
            <a:spAutoFit/>
          </a:bodyPr>
          <a:lstStyle/>
          <a:p>
            <a:pPr algn="ctr"/>
            <a:r>
              <a:rPr lang="en-US" b="1" i="1" dirty="0" smtClean="0">
                <a:solidFill>
                  <a:schemeClr val="bg1"/>
                </a:solidFill>
              </a:rPr>
              <a:t>Macro- Organization</a:t>
            </a:r>
            <a:endParaRPr lang="en-US" b="1" i="1" dirty="0">
              <a:solidFill>
                <a:schemeClr val="bg1"/>
              </a:solidFill>
            </a:endParaRPr>
          </a:p>
        </p:txBody>
      </p:sp>
      <p:sp>
        <p:nvSpPr>
          <p:cNvPr id="12" name="TextBox 11"/>
          <p:cNvSpPr txBox="1"/>
          <p:nvPr/>
        </p:nvSpPr>
        <p:spPr>
          <a:xfrm>
            <a:off x="1066800" y="5486400"/>
            <a:ext cx="2895600" cy="646331"/>
          </a:xfrm>
          <a:prstGeom prst="rect">
            <a:avLst/>
          </a:prstGeom>
          <a:noFill/>
        </p:spPr>
        <p:txBody>
          <a:bodyPr wrap="square" rtlCol="0">
            <a:spAutoFit/>
          </a:bodyPr>
          <a:lstStyle/>
          <a:p>
            <a:pPr algn="ctr"/>
            <a:r>
              <a:rPr lang="en-US" b="1" i="1" dirty="0" smtClean="0">
                <a:solidFill>
                  <a:schemeClr val="bg1"/>
                </a:solidFill>
              </a:rPr>
              <a:t>Policy, Finances,  Market, Community</a:t>
            </a:r>
            <a:endParaRPr lang="en-US" b="1" i="1" dirty="0">
              <a:solidFill>
                <a:schemeClr val="bg1"/>
              </a:solidFill>
            </a:endParaRPr>
          </a:p>
        </p:txBody>
      </p:sp>
      <p:sp>
        <p:nvSpPr>
          <p:cNvPr id="13" name="TextBox 12"/>
          <p:cNvSpPr txBox="1"/>
          <p:nvPr/>
        </p:nvSpPr>
        <p:spPr>
          <a:xfrm>
            <a:off x="1981200" y="2057400"/>
            <a:ext cx="1219200" cy="646331"/>
          </a:xfrm>
          <a:prstGeom prst="rect">
            <a:avLst/>
          </a:prstGeom>
          <a:noFill/>
        </p:spPr>
        <p:txBody>
          <a:bodyPr wrap="square" rtlCol="0">
            <a:spAutoFit/>
          </a:bodyPr>
          <a:lstStyle/>
          <a:p>
            <a:pPr algn="ctr"/>
            <a:r>
              <a:rPr lang="en-US" b="1" i="1" dirty="0" smtClean="0">
                <a:solidFill>
                  <a:schemeClr val="bg1"/>
                </a:solidFill>
              </a:rPr>
              <a:t>Patient Self-Care</a:t>
            </a:r>
            <a:endParaRPr lang="en-US" b="1" i="1" dirty="0">
              <a:solidFill>
                <a:schemeClr val="bg1"/>
              </a:solidFill>
            </a:endParaRPr>
          </a:p>
        </p:txBody>
      </p:sp>
      <p:sp>
        <p:nvSpPr>
          <p:cNvPr id="18" name="Line Callout 1 (Accent Bar) 17"/>
          <p:cNvSpPr/>
          <p:nvPr/>
        </p:nvSpPr>
        <p:spPr>
          <a:xfrm>
            <a:off x="4648200" y="1219200"/>
            <a:ext cx="4114800" cy="762000"/>
          </a:xfrm>
          <a:prstGeom prst="accentCallout1">
            <a:avLst>
              <a:gd name="adj1" fmla="val 18750"/>
              <a:gd name="adj2" fmla="val -8333"/>
              <a:gd name="adj3" fmla="val 403861"/>
              <a:gd name="adj4" fmla="val -348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3200" dirty="0" smtClean="0"/>
              <a:t>System Based Practice</a:t>
            </a:r>
            <a:endParaRPr lang="en-US" sz="3200" dirty="0"/>
          </a:p>
        </p:txBody>
      </p:sp>
      <p:sp>
        <p:nvSpPr>
          <p:cNvPr id="17" name="TextBox 16"/>
          <p:cNvSpPr txBox="1"/>
          <p:nvPr/>
        </p:nvSpPr>
        <p:spPr>
          <a:xfrm>
            <a:off x="5105400" y="3200400"/>
            <a:ext cx="3657600" cy="1569660"/>
          </a:xfrm>
          <a:prstGeom prst="rect">
            <a:avLst/>
          </a:prstGeom>
          <a:solidFill>
            <a:srgbClr val="FFFFCC"/>
          </a:solidFill>
          <a:ln>
            <a:solidFill>
              <a:schemeClr val="accent1"/>
            </a:solidFill>
          </a:ln>
          <a:effectLst>
            <a:innerShdw blurRad="114300">
              <a:prstClr val="black"/>
            </a:innerShdw>
          </a:effectLst>
        </p:spPr>
        <p:txBody>
          <a:bodyPr wrap="square" rtlCol="0">
            <a:spAutoFit/>
          </a:bodyPr>
          <a:lstStyle/>
          <a:p>
            <a:r>
              <a:rPr lang="en-US" sz="2400" dirty="0" smtClean="0"/>
              <a:t>Performs  consults, co-management, procedures, &amp; team-based care for specialty patients</a:t>
            </a:r>
            <a:endParaRPr lang="en-US" sz="2400" dirty="0"/>
          </a:p>
        </p:txBody>
      </p:sp>
      <p:sp>
        <p:nvSpPr>
          <p:cNvPr id="19" name="TextBox 18"/>
          <p:cNvSpPr txBox="1"/>
          <p:nvPr/>
        </p:nvSpPr>
        <p:spPr>
          <a:xfrm>
            <a:off x="4876800" y="2170093"/>
            <a:ext cx="3886200" cy="830997"/>
          </a:xfrm>
          <a:prstGeom prst="rect">
            <a:avLst/>
          </a:prstGeom>
          <a:solidFill>
            <a:schemeClr val="accent1">
              <a:lumMod val="20000"/>
              <a:lumOff val="80000"/>
            </a:schemeClr>
          </a:solidFill>
          <a:ln>
            <a:solidFill>
              <a:schemeClr val="accent1"/>
            </a:solidFill>
          </a:ln>
          <a:effectLst>
            <a:innerShdw blurRad="114300">
              <a:prstClr val="black"/>
            </a:innerShdw>
          </a:effectLst>
        </p:spPr>
        <p:txBody>
          <a:bodyPr wrap="square" rtlCol="0">
            <a:spAutoFit/>
          </a:bodyPr>
          <a:lstStyle/>
          <a:p>
            <a:r>
              <a:rPr lang="en-US" sz="2400" b="1" i="1" dirty="0" smtClean="0"/>
              <a:t>12 MO-  </a:t>
            </a:r>
            <a:r>
              <a:rPr lang="en-US" sz="2400" dirty="0" smtClean="0"/>
              <a:t>Performs physician jobs in  microsystems</a:t>
            </a:r>
            <a:endParaRPr lang="en-US" sz="2400" dirty="0"/>
          </a:p>
        </p:txBody>
      </p:sp>
      <p:sp>
        <p:nvSpPr>
          <p:cNvPr id="21" name="TextBox 20"/>
          <p:cNvSpPr txBox="1"/>
          <p:nvPr/>
        </p:nvSpPr>
        <p:spPr>
          <a:xfrm>
            <a:off x="5105400" y="4971871"/>
            <a:ext cx="3657600" cy="1200329"/>
          </a:xfrm>
          <a:prstGeom prst="rect">
            <a:avLst/>
          </a:prstGeom>
          <a:solidFill>
            <a:srgbClr val="FFFFCC"/>
          </a:solidFill>
          <a:ln>
            <a:solidFill>
              <a:schemeClr val="accent1"/>
            </a:solidFill>
          </a:ln>
          <a:effectLst>
            <a:innerShdw blurRad="114300">
              <a:prstClr val="black"/>
            </a:innerShdw>
          </a:effectLst>
        </p:spPr>
        <p:txBody>
          <a:bodyPr wrap="square" rtlCol="0">
            <a:spAutoFit/>
          </a:bodyPr>
          <a:lstStyle/>
          <a:p>
            <a:r>
              <a:rPr lang="en-US" sz="2400" dirty="0" smtClean="0"/>
              <a:t>Adjusts  team’s work flow to finish schedule of patient care on time</a:t>
            </a:r>
            <a:endParaRPr lang="en-US" sz="2400" dirty="0"/>
          </a:p>
        </p:txBody>
      </p:sp>
    </p:spTree>
    <p:custDataLst>
      <p:tags r:id="rId1"/>
    </p:custDataLst>
  </p:cSld>
  <p:clrMapOvr>
    <a:masterClrMapping/>
  </p:clrMapOvr>
  <p:transition advTm="23844">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Systems-Based Practice</a:t>
            </a:r>
            <a:endParaRPr lang="en-US" dirty="0"/>
          </a:p>
        </p:txBody>
      </p:sp>
      <p:sp>
        <p:nvSpPr>
          <p:cNvPr id="3" name="Content Placeholder 2"/>
          <p:cNvSpPr>
            <a:spLocks noGrp="1"/>
          </p:cNvSpPr>
          <p:nvPr>
            <p:ph idx="1"/>
          </p:nvPr>
        </p:nvSpPr>
        <p:spPr/>
        <p:txBody>
          <a:bodyPr>
            <a:normAutofit/>
          </a:bodyPr>
          <a:lstStyle/>
          <a:p>
            <a:r>
              <a:rPr lang="en-US" b="1" i="1" dirty="0" smtClean="0"/>
              <a:t>Competence To…</a:t>
            </a:r>
          </a:p>
          <a:p>
            <a:pPr lvl="1"/>
            <a:r>
              <a:rPr lang="en-US" dirty="0" smtClean="0"/>
              <a:t>Perform physician role </a:t>
            </a:r>
            <a:r>
              <a:rPr lang="en-US" dirty="0"/>
              <a:t>in the </a:t>
            </a:r>
            <a:r>
              <a:rPr lang="en-US" dirty="0" smtClean="0"/>
              <a:t>healthcare team </a:t>
            </a:r>
          </a:p>
          <a:p>
            <a:pPr lvl="1"/>
            <a:r>
              <a:rPr lang="en-US" dirty="0" smtClean="0"/>
              <a:t>Perform microsystem processes , including improvement</a:t>
            </a:r>
          </a:p>
          <a:p>
            <a:r>
              <a:rPr lang="en-US" b="1" i="1" dirty="0" smtClean="0"/>
              <a:t>Learned  By…</a:t>
            </a:r>
          </a:p>
          <a:p>
            <a:pPr lvl="1"/>
            <a:r>
              <a:rPr lang="en-US" dirty="0" smtClean="0"/>
              <a:t>Working in multiple real microsystems</a:t>
            </a:r>
          </a:p>
          <a:p>
            <a:pPr lvl="1"/>
            <a:r>
              <a:rPr lang="en-US" dirty="0" smtClean="0"/>
              <a:t>Faculty observing and giving feedback on SBP to deliver and improve healthcare </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228601" y="228601"/>
            <a:ext cx="1066800" cy="1219200"/>
          </a:xfrm>
          <a:prstGeom prst="rect">
            <a:avLst/>
          </a:prstGeom>
          <a:noFill/>
          <a:ln w="9525">
            <a:noFill/>
            <a:miter lim="800000"/>
            <a:headEnd/>
            <a:tailEnd/>
          </a:ln>
          <a:effectLst/>
        </p:spPr>
      </p:pic>
    </p:spTree>
  </p:cSld>
  <p:clrMapOvr>
    <a:masterClrMapping/>
  </p:clrMapOvr>
  <p:transition advTm="28125">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10.3|7.7|7"/>
</p:tagLst>
</file>

<file path=ppt/tags/tag10.xml><?xml version="1.0" encoding="utf-8"?>
<p:tagLst xmlns:a="http://schemas.openxmlformats.org/drawingml/2006/main" xmlns:r="http://schemas.openxmlformats.org/officeDocument/2006/relationships" xmlns:p="http://schemas.openxmlformats.org/presentationml/2006/main">
  <p:tag name="TIMING" val="|2.1|1.9|8.8|7.5"/>
</p:tagLst>
</file>

<file path=ppt/tags/tag11.xml><?xml version="1.0" encoding="utf-8"?>
<p:tagLst xmlns:a="http://schemas.openxmlformats.org/drawingml/2006/main" xmlns:r="http://schemas.openxmlformats.org/officeDocument/2006/relationships" xmlns:p="http://schemas.openxmlformats.org/presentationml/2006/main">
  <p:tag name="TIMING" val="|34"/>
</p:tagLst>
</file>

<file path=ppt/tags/tag12.xml><?xml version="1.0" encoding="utf-8"?>
<p:tagLst xmlns:a="http://schemas.openxmlformats.org/drawingml/2006/main" xmlns:r="http://schemas.openxmlformats.org/officeDocument/2006/relationships" xmlns:p="http://schemas.openxmlformats.org/presentationml/2006/main">
  <p:tag name="TIMING" val="|4.4|4.2|3.3|4.6"/>
</p:tagLst>
</file>

<file path=ppt/tags/tag13.xml><?xml version="1.0" encoding="utf-8"?>
<p:tagLst xmlns:a="http://schemas.openxmlformats.org/drawingml/2006/main" xmlns:r="http://schemas.openxmlformats.org/officeDocument/2006/relationships" xmlns:p="http://schemas.openxmlformats.org/presentationml/2006/main">
  <p:tag name="TIMING" val="|9.1|3.9"/>
</p:tagLst>
</file>

<file path=ppt/tags/tag14.xml><?xml version="1.0" encoding="utf-8"?>
<p:tagLst xmlns:a="http://schemas.openxmlformats.org/drawingml/2006/main" xmlns:r="http://schemas.openxmlformats.org/officeDocument/2006/relationships" xmlns:p="http://schemas.openxmlformats.org/presentationml/2006/main">
  <p:tag name="TIMING" val="|15.4"/>
</p:tagLst>
</file>

<file path=ppt/tags/tag15.xml><?xml version="1.0" encoding="utf-8"?>
<p:tagLst xmlns:a="http://schemas.openxmlformats.org/drawingml/2006/main" xmlns:r="http://schemas.openxmlformats.org/officeDocument/2006/relationships" xmlns:p="http://schemas.openxmlformats.org/presentationml/2006/main">
  <p:tag name="TIMING" val="|11.5"/>
</p:tagLst>
</file>

<file path=ppt/tags/tag16.xml><?xml version="1.0" encoding="utf-8"?>
<p:tagLst xmlns:a="http://schemas.openxmlformats.org/drawingml/2006/main" xmlns:r="http://schemas.openxmlformats.org/officeDocument/2006/relationships" xmlns:p="http://schemas.openxmlformats.org/presentationml/2006/main">
  <p:tag name="TIMING" val="|2.1|23.2|13.3"/>
</p:tagLst>
</file>

<file path=ppt/tags/tag17.xml><?xml version="1.0" encoding="utf-8"?>
<p:tagLst xmlns:a="http://schemas.openxmlformats.org/drawingml/2006/main" xmlns:r="http://schemas.openxmlformats.org/officeDocument/2006/relationships" xmlns:p="http://schemas.openxmlformats.org/presentationml/2006/main">
  <p:tag name="TIMING" val="|2.2|20|11.7|19.2"/>
</p:tagLst>
</file>

<file path=ppt/tags/tag18.xml><?xml version="1.0" encoding="utf-8"?>
<p:tagLst xmlns:a="http://schemas.openxmlformats.org/drawingml/2006/main" xmlns:r="http://schemas.openxmlformats.org/officeDocument/2006/relationships" xmlns:p="http://schemas.openxmlformats.org/presentationml/2006/main">
  <p:tag name="TIMING" val="|5.2|14.6|0.5"/>
</p:tagLst>
</file>

<file path=ppt/tags/tag19.xml><?xml version="1.0" encoding="utf-8"?>
<p:tagLst xmlns:a="http://schemas.openxmlformats.org/drawingml/2006/main" xmlns:r="http://schemas.openxmlformats.org/officeDocument/2006/relationships" xmlns:p="http://schemas.openxmlformats.org/presentationml/2006/main">
  <p:tag name="TIMING" val="|41.4|15.3|8.3|17.5|10.7|8.7|12.9|6.9|10.8|3.5|4.8|8.6|9|13.1|16.2|14.6|11.9|7.2"/>
</p:tagLst>
</file>

<file path=ppt/tags/tag2.xml><?xml version="1.0" encoding="utf-8"?>
<p:tagLst xmlns:a="http://schemas.openxmlformats.org/drawingml/2006/main" xmlns:r="http://schemas.openxmlformats.org/officeDocument/2006/relationships" xmlns:p="http://schemas.openxmlformats.org/presentationml/2006/main">
  <p:tag name="TIMING" val="|13|5.7|3.4|3.5"/>
</p:tagLst>
</file>

<file path=ppt/tags/tag20.xml><?xml version="1.0" encoding="utf-8"?>
<p:tagLst xmlns:a="http://schemas.openxmlformats.org/drawingml/2006/main" xmlns:r="http://schemas.openxmlformats.org/officeDocument/2006/relationships" xmlns:p="http://schemas.openxmlformats.org/presentationml/2006/main">
  <p:tag name="TIMING" val="|0.9|22.6|10.5"/>
</p:tagLst>
</file>

<file path=ppt/tags/tag21.xml><?xml version="1.0" encoding="utf-8"?>
<p:tagLst xmlns:a="http://schemas.openxmlformats.org/drawingml/2006/main" xmlns:r="http://schemas.openxmlformats.org/officeDocument/2006/relationships" xmlns:p="http://schemas.openxmlformats.org/presentationml/2006/main">
  <p:tag name="TIMING" val="|4.6|23.1|21"/>
</p:tagLst>
</file>

<file path=ppt/tags/tag22.xml><?xml version="1.0" encoding="utf-8"?>
<p:tagLst xmlns:a="http://schemas.openxmlformats.org/drawingml/2006/main" xmlns:r="http://schemas.openxmlformats.org/officeDocument/2006/relationships" xmlns:p="http://schemas.openxmlformats.org/presentationml/2006/main">
  <p:tag name="TIMING" val="|0.7|31.9|13.3|11.1"/>
</p:tagLst>
</file>

<file path=ppt/tags/tag23.xml><?xml version="1.0" encoding="utf-8"?>
<p:tagLst xmlns:a="http://schemas.openxmlformats.org/drawingml/2006/main" xmlns:r="http://schemas.openxmlformats.org/officeDocument/2006/relationships" xmlns:p="http://schemas.openxmlformats.org/presentationml/2006/main">
  <p:tag name="TIMING" val="|15.9|8.9"/>
</p:tagLst>
</file>

<file path=ppt/tags/tag24.xml><?xml version="1.0" encoding="utf-8"?>
<p:tagLst xmlns:a="http://schemas.openxmlformats.org/drawingml/2006/main" xmlns:r="http://schemas.openxmlformats.org/officeDocument/2006/relationships" xmlns:p="http://schemas.openxmlformats.org/presentationml/2006/main">
  <p:tag name="TIMING" val="|0.9|6.9|0.8|10.9|29.2|13.5|6|14.3|22.1|23.5|28.5|1.5|0.9|33.8|1.1|29.8"/>
</p:tagLst>
</file>

<file path=ppt/tags/tag25.xml><?xml version="1.0" encoding="utf-8"?>
<p:tagLst xmlns:a="http://schemas.openxmlformats.org/drawingml/2006/main" xmlns:r="http://schemas.openxmlformats.org/officeDocument/2006/relationships" xmlns:p="http://schemas.openxmlformats.org/presentationml/2006/main">
  <p:tag name="TIMING" val="|2.2"/>
</p:tagLst>
</file>

<file path=ppt/tags/tag26.xml><?xml version="1.0" encoding="utf-8"?>
<p:tagLst xmlns:a="http://schemas.openxmlformats.org/drawingml/2006/main" xmlns:r="http://schemas.openxmlformats.org/officeDocument/2006/relationships" xmlns:p="http://schemas.openxmlformats.org/presentationml/2006/main">
  <p:tag name="TIMING" val="|0.8|1.3|0.8|5|0.8|15.4|0.8|9.5|0.8|14.2"/>
</p:tagLst>
</file>

<file path=ppt/tags/tag3.xml><?xml version="1.0" encoding="utf-8"?>
<p:tagLst xmlns:a="http://schemas.openxmlformats.org/drawingml/2006/main" xmlns:r="http://schemas.openxmlformats.org/officeDocument/2006/relationships" xmlns:p="http://schemas.openxmlformats.org/presentationml/2006/main">
  <p:tag name="TIMING" val="|15.9|8.5|7.4|15|10.4"/>
</p:tagLst>
</file>

<file path=ppt/tags/tag4.xml><?xml version="1.0" encoding="utf-8"?>
<p:tagLst xmlns:a="http://schemas.openxmlformats.org/drawingml/2006/main" xmlns:r="http://schemas.openxmlformats.org/officeDocument/2006/relationships" xmlns:p="http://schemas.openxmlformats.org/presentationml/2006/main">
  <p:tag name="TIMING" val="|10.4|5.3|13|7.5|10.7|11.1"/>
</p:tagLst>
</file>

<file path=ppt/tags/tag5.xml><?xml version="1.0" encoding="utf-8"?>
<p:tagLst xmlns:a="http://schemas.openxmlformats.org/drawingml/2006/main" xmlns:r="http://schemas.openxmlformats.org/officeDocument/2006/relationships" xmlns:p="http://schemas.openxmlformats.org/presentationml/2006/main">
  <p:tag name="TIMING" val="|15.6|12.3|8.3"/>
</p:tagLst>
</file>

<file path=ppt/tags/tag6.xml><?xml version="1.0" encoding="utf-8"?>
<p:tagLst xmlns:a="http://schemas.openxmlformats.org/drawingml/2006/main" xmlns:r="http://schemas.openxmlformats.org/officeDocument/2006/relationships" xmlns:p="http://schemas.openxmlformats.org/presentationml/2006/main">
  <p:tag name="TIMING" val="|9.7|9.9|10.3"/>
</p:tagLst>
</file>

<file path=ppt/tags/tag7.xml><?xml version="1.0" encoding="utf-8"?>
<p:tagLst xmlns:a="http://schemas.openxmlformats.org/drawingml/2006/main" xmlns:r="http://schemas.openxmlformats.org/officeDocument/2006/relationships" xmlns:p="http://schemas.openxmlformats.org/presentationml/2006/main">
  <p:tag name="TIMING" val="|2.8|10.9"/>
</p:tagLst>
</file>

<file path=ppt/tags/tag8.xml><?xml version="1.0" encoding="utf-8"?>
<p:tagLst xmlns:a="http://schemas.openxmlformats.org/drawingml/2006/main" xmlns:r="http://schemas.openxmlformats.org/officeDocument/2006/relationships" xmlns:p="http://schemas.openxmlformats.org/presentationml/2006/main">
  <p:tag name="TIMING" val="|38.7|15.3|18|16.9"/>
</p:tagLst>
</file>

<file path=ppt/tags/tag9.xml><?xml version="1.0" encoding="utf-8"?>
<p:tagLst xmlns:a="http://schemas.openxmlformats.org/drawingml/2006/main" xmlns:r="http://schemas.openxmlformats.org/officeDocument/2006/relationships" xmlns:p="http://schemas.openxmlformats.org/presentationml/2006/main">
  <p:tag name="TIMING" val="|17|6.1|8.3|8.2|9.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13177</TotalTime>
  <Words>5815</Words>
  <Application>Microsoft Office PowerPoint</Application>
  <PresentationFormat>On-screen Show (4:3)</PresentationFormat>
  <Paragraphs>770</Paragraphs>
  <Slides>39</Slides>
  <Notes>39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39</vt:i4>
      </vt:variant>
    </vt:vector>
  </HeadingPairs>
  <TitlesOfParts>
    <vt:vector size="42" baseType="lpstr">
      <vt:lpstr>Office Theme</vt:lpstr>
      <vt:lpstr>Slide</vt:lpstr>
      <vt:lpstr>Presentation</vt:lpstr>
      <vt:lpstr>Systems Based Practice</vt:lpstr>
      <vt:lpstr>Objectives</vt:lpstr>
      <vt:lpstr>ACGME Systems-Based Practice</vt:lpstr>
      <vt:lpstr>Health Care Systems</vt:lpstr>
      <vt:lpstr>ACGME Competencies and Systems</vt:lpstr>
      <vt:lpstr>Milestones for SBP</vt:lpstr>
      <vt:lpstr>Entrustable Professional Activities</vt:lpstr>
      <vt:lpstr>Entrustable Professional Activities</vt:lpstr>
      <vt:lpstr>Systems-Based Practice</vt:lpstr>
      <vt:lpstr>Paradigm Shift in Medical Work</vt:lpstr>
      <vt:lpstr>One Professional to One Patient</vt:lpstr>
      <vt:lpstr>From Doctor to Practice System</vt:lpstr>
      <vt:lpstr>From Doctor to Practice System</vt:lpstr>
      <vt:lpstr>From Doctor to Practice System</vt:lpstr>
      <vt:lpstr>What makes Human Systems Work?</vt:lpstr>
      <vt:lpstr>Promises Glue Systems Together</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Transition of Care Record</vt:lpstr>
      <vt:lpstr>Transition of Care Record</vt:lpstr>
      <vt:lpstr>Take Home Message</vt:lpstr>
    </vt:vector>
  </TitlesOfParts>
  <Company>OU-Tulsa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dduffy</dc:creator>
  <cp:lastModifiedBy>Akaliza Shalita</cp:lastModifiedBy>
  <cp:revision>410</cp:revision>
  <dcterms:created xsi:type="dcterms:W3CDTF">2012-10-25T10:29:39Z</dcterms:created>
  <dcterms:modified xsi:type="dcterms:W3CDTF">2013-01-04T19:43:29Z</dcterms:modified>
</cp:coreProperties>
</file>