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7"/>
  </p:notesMasterIdLst>
  <p:sldIdLst>
    <p:sldId id="258" r:id="rId2"/>
    <p:sldId id="260" r:id="rId3"/>
    <p:sldId id="259" r:id="rId4"/>
    <p:sldId id="261" r:id="rId5"/>
    <p:sldId id="264" r:id="rId6"/>
    <p:sldId id="265" r:id="rId7"/>
    <p:sldId id="263" r:id="rId8"/>
    <p:sldId id="266" r:id="rId9"/>
    <p:sldId id="270" r:id="rId10"/>
    <p:sldId id="271" r:id="rId11"/>
    <p:sldId id="267" r:id="rId12"/>
    <p:sldId id="272" r:id="rId13"/>
    <p:sldId id="273" r:id="rId14"/>
    <p:sldId id="274" r:id="rId15"/>
    <p:sldId id="269"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4" d="100"/>
          <a:sy n="84" d="100"/>
        </p:scale>
        <p:origin x="-1320"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64EC74-AE20-EB45-ADD1-ED2B261DFCEA}" type="datetimeFigureOut">
              <a:rPr lang="en-US" smtClean="0"/>
              <a:t>12/1/15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B4B201-5294-C34E-B254-C9D4ECA02B9A}" type="slidenum">
              <a:rPr lang="en-US" smtClean="0"/>
              <a:t>‹#›</a:t>
            </a:fld>
            <a:endParaRPr lang="en-US"/>
          </a:p>
        </p:txBody>
      </p:sp>
    </p:spTree>
    <p:extLst>
      <p:ext uri="{BB962C8B-B14F-4D97-AF65-F5344CB8AC3E}">
        <p14:creationId xmlns:p14="http://schemas.microsoft.com/office/powerpoint/2010/main" val="412612551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B3B0CC26-08EB-42A4-B79F-F643A3799C04}" type="slidenum">
              <a:rPr lang="en-US">
                <a:solidFill>
                  <a:prstClr val="black"/>
                </a:solidFill>
              </a:rPr>
              <a:pPr/>
              <a:t>1</a:t>
            </a:fld>
            <a:endParaRPr lang="en-US">
              <a:solidFill>
                <a:prstClr val="black"/>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(almost 80%) had more than 1 competency issue</a:t>
            </a:r>
            <a:endParaRPr lang="en-US" dirty="0"/>
          </a:p>
        </p:txBody>
      </p:sp>
      <p:sp>
        <p:nvSpPr>
          <p:cNvPr id="4" name="Slide Number Placeholder 3"/>
          <p:cNvSpPr>
            <a:spLocks noGrp="1"/>
          </p:cNvSpPr>
          <p:nvPr>
            <p:ph type="sldNum" sz="quarter" idx="10"/>
          </p:nvPr>
        </p:nvSpPr>
        <p:spPr/>
        <p:txBody>
          <a:bodyPr/>
          <a:lstStyle/>
          <a:p>
            <a:fld id="{B7B4B201-5294-C34E-B254-C9D4ECA02B9A}" type="slidenum">
              <a:rPr lang="en-US" smtClean="0"/>
              <a:t>2</a:t>
            </a:fld>
            <a:endParaRPr lang="en-US"/>
          </a:p>
        </p:txBody>
      </p:sp>
    </p:spTree>
    <p:extLst>
      <p:ext uri="{BB962C8B-B14F-4D97-AF65-F5344CB8AC3E}">
        <p14:creationId xmlns:p14="http://schemas.microsoft.com/office/powerpoint/2010/main" val="2810116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42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sz="2400" dirty="0" smtClean="0">
                <a:latin typeface="Arial" charset="0"/>
                <a:cs typeface="Arial" charset="0"/>
              </a:rPr>
              <a:t>The key is </a:t>
            </a:r>
            <a:r>
              <a:rPr lang="en-US" sz="2400" b="1" dirty="0" smtClean="0">
                <a:latin typeface="Arial" charset="0"/>
                <a:cs typeface="Arial" charset="0"/>
              </a:rPr>
              <a:t>naming the steps </a:t>
            </a:r>
            <a:r>
              <a:rPr lang="en-US" sz="2400" dirty="0" smtClean="0">
                <a:latin typeface="Arial" charset="0"/>
                <a:cs typeface="Arial" charset="0"/>
              </a:rPr>
              <a:t>and </a:t>
            </a:r>
            <a:r>
              <a:rPr lang="en-US" sz="2400" b="1" dirty="0" smtClean="0">
                <a:latin typeface="Arial" charset="0"/>
                <a:cs typeface="Arial" charset="0"/>
              </a:rPr>
              <a:t>creating systems and frameworks</a:t>
            </a:r>
            <a:r>
              <a:rPr lang="en-US" sz="2400" dirty="0" smtClean="0">
                <a:latin typeface="Arial" charset="0"/>
                <a:cs typeface="Arial" charset="0"/>
              </a:rPr>
              <a:t> for things we often take for granted</a:t>
            </a:r>
          </a:p>
          <a:p>
            <a:pPr>
              <a:defRPr/>
            </a:pPr>
            <a:endParaRPr lang="en-US" sz="2400" dirty="0" smtClean="0">
              <a:latin typeface="Arial" charset="0"/>
              <a:cs typeface="Arial" charset="0"/>
            </a:endParaRPr>
          </a:p>
          <a:p>
            <a:pPr>
              <a:defRPr/>
            </a:pPr>
            <a:r>
              <a:rPr lang="en-US" sz="2400" dirty="0" smtClean="0">
                <a:latin typeface="Arial" charset="0"/>
                <a:cs typeface="Arial" charset="0"/>
              </a:rPr>
              <a:t>Think about it:  </a:t>
            </a:r>
          </a:p>
          <a:p>
            <a:pPr lvl="1">
              <a:defRPr/>
            </a:pPr>
            <a:r>
              <a:rPr lang="en-US" dirty="0" smtClean="0">
                <a:latin typeface="Arial" charset="0"/>
                <a:cs typeface="Arial" charset="0"/>
              </a:rPr>
              <a:t>How do you admit a patient efficiently? </a:t>
            </a:r>
          </a:p>
          <a:p>
            <a:pPr lvl="1">
              <a:defRPr/>
            </a:pPr>
            <a:r>
              <a:rPr lang="en-US" dirty="0" smtClean="0">
                <a:latin typeface="Arial" charset="0"/>
                <a:cs typeface="Arial" charset="0"/>
              </a:rPr>
              <a:t>What are the components of pre-rounding?</a:t>
            </a:r>
          </a:p>
          <a:p>
            <a:pPr lvl="1">
              <a:defRPr/>
            </a:pPr>
            <a:r>
              <a:rPr lang="en-US" dirty="0" smtClean="0">
                <a:latin typeface="Arial" charset="0"/>
                <a:cs typeface="Arial" charset="0"/>
              </a:rPr>
              <a:t>How do you break down the generic contents of a care plan for a progress note?</a:t>
            </a:r>
          </a:p>
          <a:p>
            <a:endParaRPr lang="en-US" dirty="0">
              <a:latin typeface="Calibri" charset="0"/>
            </a:endParaRPr>
          </a:p>
        </p:txBody>
      </p:sp>
      <p:sp>
        <p:nvSpPr>
          <p:cNvPr id="542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7A3EFF3-B623-884E-827F-9ACC0FB51E77}" type="slidenum">
              <a:rPr lang="en-US" sz="1200"/>
              <a:pPr eaLnBrk="1" hangingPunct="1"/>
              <a:t>7</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5"/>
          <p:cNvSpPr>
            <a:spLocks noChangeArrowheads="1"/>
          </p:cNvSpPr>
          <p:nvPr/>
        </p:nvSpPr>
        <p:spPr bwMode="auto">
          <a:xfrm>
            <a:off x="2767013" y="6564313"/>
            <a:ext cx="2513012" cy="387350"/>
          </a:xfrm>
          <a:prstGeom prst="rect">
            <a:avLst/>
          </a:prstGeom>
          <a:noFill/>
          <a:ln w="9525">
            <a:noFill/>
            <a:miter lim="800000"/>
            <a:headEnd/>
            <a:tailEnd/>
          </a:ln>
          <a:effectLst/>
        </p:spPr>
        <p:txBody>
          <a:bodyPr lIns="97648" tIns="48825" rIns="97648" bIns="48825">
            <a:spAutoFit/>
          </a:bodyPr>
          <a:lstStyle/>
          <a:p>
            <a:pPr algn="ctr" defTabSz="969963" eaLnBrk="0" fontAlgn="base" hangingPunct="0">
              <a:spcBef>
                <a:spcPct val="50000"/>
              </a:spcBef>
              <a:spcAft>
                <a:spcPct val="0"/>
              </a:spcAft>
              <a:defRPr/>
            </a:pPr>
            <a:endParaRPr lang="en-US" sz="1900">
              <a:solidFill>
                <a:srgbClr val="000000"/>
              </a:solidFill>
              <a:latin typeface="Arial" charset="0"/>
              <a:ea typeface="ＭＳ Ｐゴシック" charset="-128"/>
            </a:endParaRPr>
          </a:p>
        </p:txBody>
      </p:sp>
      <p:grpSp>
        <p:nvGrpSpPr>
          <p:cNvPr id="5" name="Group 98"/>
          <p:cNvGrpSpPr>
            <a:grpSpLocks/>
          </p:cNvGrpSpPr>
          <p:nvPr/>
        </p:nvGrpSpPr>
        <p:grpSpPr bwMode="auto">
          <a:xfrm>
            <a:off x="0" y="0"/>
            <a:ext cx="8839200" cy="6858000"/>
            <a:chOff x="0" y="0"/>
            <a:chExt cx="5568" cy="4320"/>
          </a:xfrm>
        </p:grpSpPr>
        <p:pic>
          <p:nvPicPr>
            <p:cNvPr id="6" name="Picture 85" descr="Penn_Medicine_color_xtra_sm"/>
            <p:cNvPicPr>
              <a:picLocks noChangeAspect="1" noChangeArrowheads="1"/>
            </p:cNvPicPr>
            <p:nvPr userDrawn="1"/>
          </p:nvPicPr>
          <p:blipFill>
            <a:blip r:embed="rId2" cstate="print"/>
            <a:srcRect/>
            <a:stretch>
              <a:fillRect/>
            </a:stretch>
          </p:blipFill>
          <p:spPr bwMode="auto">
            <a:xfrm>
              <a:off x="3792" y="3858"/>
              <a:ext cx="1776" cy="313"/>
            </a:xfrm>
            <a:prstGeom prst="rect">
              <a:avLst/>
            </a:prstGeom>
            <a:noFill/>
            <a:ln w="9525">
              <a:noFill/>
              <a:miter lim="800000"/>
              <a:headEnd/>
              <a:tailEnd/>
            </a:ln>
          </p:spPr>
        </p:pic>
        <p:sp>
          <p:nvSpPr>
            <p:cNvPr id="7" name="Line 92"/>
            <p:cNvSpPr>
              <a:spLocks noChangeShapeType="1"/>
            </p:cNvSpPr>
            <p:nvPr userDrawn="1"/>
          </p:nvSpPr>
          <p:spPr bwMode="auto">
            <a:xfrm>
              <a:off x="463" y="1553"/>
              <a:ext cx="4901" cy="0"/>
            </a:xfrm>
            <a:prstGeom prst="line">
              <a:avLst/>
            </a:prstGeom>
            <a:noFill/>
            <a:ln w="25400">
              <a:solidFill>
                <a:srgbClr val="003264"/>
              </a:solidFill>
              <a:round/>
              <a:headEnd type="none" w="sm" len="sm"/>
              <a:tailEnd type="none" w="sm" len="sm"/>
            </a:ln>
            <a:effectLst/>
          </p:spPr>
          <p:txBody>
            <a:bodyPr/>
            <a:lstStyle/>
            <a:p>
              <a:pPr defTabSz="914400" fontAlgn="base">
                <a:spcBef>
                  <a:spcPct val="0"/>
                </a:spcBef>
                <a:spcAft>
                  <a:spcPct val="0"/>
                </a:spcAft>
                <a:defRPr/>
              </a:pPr>
              <a:endParaRPr lang="en-US">
                <a:solidFill>
                  <a:srgbClr val="000000"/>
                </a:solidFill>
                <a:latin typeface="Arial" charset="0"/>
                <a:ea typeface="ＭＳ Ｐゴシック" charset="-128"/>
              </a:endParaRPr>
            </a:p>
          </p:txBody>
        </p:sp>
        <p:pic>
          <p:nvPicPr>
            <p:cNvPr id="8" name="Picture 97" descr="blue-gradient"/>
            <p:cNvPicPr>
              <a:picLocks noChangeAspect="1" noChangeArrowheads="1"/>
            </p:cNvPicPr>
            <p:nvPr userDrawn="1"/>
          </p:nvPicPr>
          <p:blipFill>
            <a:blip r:embed="rId3" cstate="print"/>
            <a:srcRect/>
            <a:stretch>
              <a:fillRect/>
            </a:stretch>
          </p:blipFill>
          <p:spPr bwMode="auto">
            <a:xfrm>
              <a:off x="0" y="0"/>
              <a:ext cx="364" cy="4320"/>
            </a:xfrm>
            <a:prstGeom prst="rect">
              <a:avLst/>
            </a:prstGeom>
            <a:noFill/>
            <a:ln w="9525">
              <a:noFill/>
              <a:miter lim="800000"/>
              <a:headEnd/>
              <a:tailEnd/>
            </a:ln>
          </p:spPr>
        </p:pic>
      </p:grpSp>
      <p:sp>
        <p:nvSpPr>
          <p:cNvPr id="2050" name="Rectangle 2"/>
          <p:cNvSpPr>
            <a:spLocks noGrp="1" noChangeArrowheads="1"/>
          </p:cNvSpPr>
          <p:nvPr>
            <p:ph type="subTitle" sz="quarter" idx="1"/>
          </p:nvPr>
        </p:nvSpPr>
        <p:spPr>
          <a:xfrm>
            <a:off x="735013" y="2508250"/>
            <a:ext cx="7551737" cy="547688"/>
          </a:xfrm>
        </p:spPr>
        <p:txBody>
          <a:bodyPr/>
          <a:lstStyle>
            <a:lvl1pPr marL="228600" indent="0">
              <a:buFont typeface="Wingdings" pitchFamily="2" charset="2"/>
              <a:buNone/>
              <a:defRPr sz="2300">
                <a:solidFill>
                  <a:schemeClr val="tx1"/>
                </a:solidFill>
              </a:defRPr>
            </a:lvl1pPr>
          </a:lstStyle>
          <a:p>
            <a:r>
              <a:rPr lang="en-US" smtClean="0"/>
              <a:t>Click to edit Master subtitle style</a:t>
            </a:r>
            <a:endParaRPr lang="en-US"/>
          </a:p>
        </p:txBody>
      </p:sp>
      <p:sp>
        <p:nvSpPr>
          <p:cNvPr id="2051" name="Rectangle 3"/>
          <p:cNvSpPr>
            <a:spLocks noGrp="1" noChangeArrowheads="1"/>
          </p:cNvSpPr>
          <p:nvPr>
            <p:ph type="ctrTitle" sz="quarter"/>
          </p:nvPr>
        </p:nvSpPr>
        <p:spPr>
          <a:xfrm>
            <a:off x="735013" y="1890713"/>
            <a:ext cx="7551737" cy="542925"/>
          </a:xfrm>
        </p:spPr>
        <p:txBody>
          <a:bodyPr anchor="ctr"/>
          <a:lstStyle>
            <a:lvl1pPr>
              <a:defRPr/>
            </a:lvl1pPr>
          </a:lstStyle>
          <a:p>
            <a:r>
              <a:rPr lang="en-US" smtClean="0"/>
              <a:t>Click to edit Master title style</a:t>
            </a:r>
            <a:endParaRPr lang="en-US"/>
          </a:p>
        </p:txBody>
      </p:sp>
    </p:spTree>
    <p:extLst>
      <p:ext uri="{BB962C8B-B14F-4D97-AF65-F5344CB8AC3E}">
        <p14:creationId xmlns:p14="http://schemas.microsoft.com/office/powerpoint/2010/main" val="1965184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57445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5300" y="90488"/>
            <a:ext cx="2128838" cy="24780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4025" y="90488"/>
            <a:ext cx="6238875" cy="24780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00156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r>
              <a:rPr lang="en-US" noProof="0" smtClean="0"/>
              <a:t>Click icon to add table</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ea typeface="+mn-ea"/>
              </a:defRPr>
            </a:lvl1pPr>
          </a:lstStyle>
          <a:p>
            <a:pPr defTabSz="914400" fontAlgn="base">
              <a:spcBef>
                <a:spcPct val="0"/>
              </a:spcBef>
              <a:spcAft>
                <a:spcPct val="0"/>
              </a:spcAft>
              <a:defRPr/>
            </a:pPr>
            <a:endParaRPr lang="en-US">
              <a:solidFill>
                <a:srgbClr val="000000"/>
              </a:solidFill>
              <a:latin typeface="Arial" charset="0"/>
            </a:endParaRPr>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ea typeface="+mn-ea"/>
              </a:defRPr>
            </a:lvl1pPr>
          </a:lstStyle>
          <a:p>
            <a:pPr defTabSz="914400" fontAlgn="base">
              <a:spcBef>
                <a:spcPct val="0"/>
              </a:spcBef>
              <a:spcAft>
                <a:spcPct val="0"/>
              </a:spcAft>
              <a:defRPr/>
            </a:pPr>
            <a:endParaRPr lang="en-US">
              <a:solidFill>
                <a:srgbClr val="000000"/>
              </a:solidFill>
              <a:latin typeface="Arial" charset="0"/>
            </a:endParaRPr>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914400" fontAlgn="base">
              <a:spcBef>
                <a:spcPct val="0"/>
              </a:spcBef>
              <a:spcAft>
                <a:spcPct val="0"/>
              </a:spcAft>
            </a:pPr>
            <a:fld id="{BB430337-38A4-4FA2-93FF-D151405A1FBC}" type="slidenum">
              <a:rPr lang="en-US">
                <a:solidFill>
                  <a:srgbClr val="000000"/>
                </a:solidFill>
                <a:latin typeface="Arial" charset="0"/>
                <a:ea typeface="ＭＳ Ｐゴシック" charset="-128"/>
              </a:rPr>
              <a:pPr defTabSz="914400" fontAlgn="base">
                <a:spcBef>
                  <a:spcPct val="0"/>
                </a:spcBef>
                <a:spcAft>
                  <a:spcPct val="0"/>
                </a:spcAft>
              </a:pPr>
              <a:t>‹#›</a:t>
            </a:fld>
            <a:endParaRPr lang="en-US">
              <a:solidFill>
                <a:srgbClr val="000000"/>
              </a:solidFill>
              <a:latin typeface="Arial" charset="0"/>
              <a:ea typeface="ＭＳ Ｐゴシック" charset="-128"/>
            </a:endParaRPr>
          </a:p>
        </p:txBody>
      </p:sp>
    </p:spTree>
    <p:extLst>
      <p:ext uri="{BB962C8B-B14F-4D97-AF65-F5344CB8AC3E}">
        <p14:creationId xmlns:p14="http://schemas.microsoft.com/office/powerpoint/2010/main" val="3992217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xfrm>
            <a:off x="457200" y="6245225"/>
            <a:ext cx="2133600" cy="476250"/>
          </a:xfrm>
          <a:prstGeom prst="rect">
            <a:avLst/>
          </a:prstGeom>
        </p:spPr>
        <p:txBody>
          <a:bodyPr/>
          <a:lstStyle>
            <a:lvl1pPr>
              <a:defRPr>
                <a:ea typeface="+mn-ea"/>
              </a:defRPr>
            </a:lvl1pPr>
          </a:lstStyle>
          <a:p>
            <a:pPr defTabSz="914400" fontAlgn="base">
              <a:spcBef>
                <a:spcPct val="0"/>
              </a:spcBef>
              <a:spcAft>
                <a:spcPct val="0"/>
              </a:spcAft>
              <a:defRPr/>
            </a:pPr>
            <a:endParaRPr lang="en-US">
              <a:solidFill>
                <a:srgbClr val="000000"/>
              </a:solidFill>
              <a:latin typeface="Arial" charset="0"/>
            </a:endParaRPr>
          </a:p>
        </p:txBody>
      </p:sp>
      <p:sp>
        <p:nvSpPr>
          <p:cNvPr id="7" name="Rectangle 5"/>
          <p:cNvSpPr>
            <a:spLocks noGrp="1" noChangeArrowheads="1"/>
          </p:cNvSpPr>
          <p:nvPr>
            <p:ph type="ftr" sz="quarter" idx="11"/>
          </p:nvPr>
        </p:nvSpPr>
        <p:spPr>
          <a:xfrm>
            <a:off x="3124200" y="6245225"/>
            <a:ext cx="2895600" cy="476250"/>
          </a:xfrm>
          <a:prstGeom prst="rect">
            <a:avLst/>
          </a:prstGeom>
        </p:spPr>
        <p:txBody>
          <a:bodyPr/>
          <a:lstStyle>
            <a:lvl1pPr>
              <a:defRPr>
                <a:ea typeface="+mn-ea"/>
              </a:defRPr>
            </a:lvl1pPr>
          </a:lstStyle>
          <a:p>
            <a:pPr defTabSz="914400" fontAlgn="base">
              <a:spcBef>
                <a:spcPct val="0"/>
              </a:spcBef>
              <a:spcAft>
                <a:spcPct val="0"/>
              </a:spcAft>
              <a:defRPr/>
            </a:pPr>
            <a:endParaRPr lang="en-US">
              <a:solidFill>
                <a:srgbClr val="000000"/>
              </a:solidFill>
              <a:latin typeface="Arial" charset="0"/>
            </a:endParaRPr>
          </a:p>
        </p:txBody>
      </p:sp>
      <p:sp>
        <p:nvSpPr>
          <p:cNvPr id="8" name="Rectangle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defTabSz="914400" fontAlgn="base">
              <a:spcBef>
                <a:spcPct val="0"/>
              </a:spcBef>
              <a:spcAft>
                <a:spcPct val="0"/>
              </a:spcAft>
            </a:pPr>
            <a:fld id="{E8C9F8C6-AD04-4090-A9F9-EC7C46EBF484}" type="slidenum">
              <a:rPr lang="en-US">
                <a:solidFill>
                  <a:srgbClr val="000000"/>
                </a:solidFill>
                <a:latin typeface="Arial" charset="0"/>
                <a:ea typeface="ＭＳ Ｐゴシック" charset="-128"/>
              </a:rPr>
              <a:pPr defTabSz="914400" fontAlgn="base">
                <a:spcBef>
                  <a:spcPct val="0"/>
                </a:spcBef>
                <a:spcAft>
                  <a:spcPct val="0"/>
                </a:spcAft>
              </a:pPr>
              <a:t>‹#›</a:t>
            </a:fld>
            <a:endParaRPr lang="en-US">
              <a:solidFill>
                <a:srgbClr val="000000"/>
              </a:solidFill>
              <a:latin typeface="Arial" charset="0"/>
              <a:ea typeface="ＭＳ Ｐゴシック" charset="-128"/>
            </a:endParaRPr>
          </a:p>
        </p:txBody>
      </p:sp>
    </p:spTree>
    <p:extLst>
      <p:ext uri="{BB962C8B-B14F-4D97-AF65-F5344CB8AC3E}">
        <p14:creationId xmlns:p14="http://schemas.microsoft.com/office/powerpoint/2010/main" val="2935520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3859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41853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9775" y="825500"/>
            <a:ext cx="3836988" cy="1743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9163" y="825500"/>
            <a:ext cx="3836987" cy="1743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02038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10616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89552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8852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82776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1240101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739775" y="825500"/>
            <a:ext cx="7826375" cy="1743075"/>
          </a:xfrm>
          <a:prstGeom prst="rect">
            <a:avLst/>
          </a:prstGeom>
          <a:noFill/>
          <a:ln w="9525">
            <a:noFill/>
            <a:miter lim="800000"/>
            <a:headEnd/>
            <a:tailEnd/>
          </a:ln>
        </p:spPr>
        <p:txBody>
          <a:bodyPr vert="horz" wrap="square" lIns="0" tIns="97648" rIns="0" bIns="97648" numCol="1" anchor="t" anchorCtr="0" compatLnSpc="1">
            <a:prstTxWarp prst="textNoShape">
              <a:avLst/>
            </a:prstTxWarp>
            <a:spAutoFit/>
          </a:bodyPr>
          <a:lstStyle/>
          <a:p>
            <a:pPr lvl="0"/>
            <a:r>
              <a:rPr lang="en-US" smtClean="0"/>
              <a:t>Level 1</a:t>
            </a:r>
          </a:p>
          <a:p>
            <a:pPr lvl="1"/>
            <a:r>
              <a:rPr lang="en-US" smtClean="0"/>
              <a:t>Level two</a:t>
            </a:r>
          </a:p>
          <a:p>
            <a:pPr lvl="2"/>
            <a:r>
              <a:rPr lang="en-US" smtClean="0"/>
              <a:t>Level three</a:t>
            </a:r>
          </a:p>
          <a:p>
            <a:pPr lvl="3"/>
            <a:r>
              <a:rPr lang="en-US" smtClean="0"/>
              <a:t>Level four</a:t>
            </a:r>
          </a:p>
          <a:p>
            <a:pPr lvl="4"/>
            <a:r>
              <a:rPr lang="en-US" smtClean="0"/>
              <a:t>Level five</a:t>
            </a:r>
          </a:p>
        </p:txBody>
      </p:sp>
      <p:sp>
        <p:nvSpPr>
          <p:cNvPr id="1028" name="Rectangle 4"/>
          <p:cNvSpPr>
            <a:spLocks noChangeArrowheads="1"/>
          </p:cNvSpPr>
          <p:nvPr/>
        </p:nvSpPr>
        <p:spPr bwMode="auto">
          <a:xfrm>
            <a:off x="8896350" y="6589713"/>
            <a:ext cx="142875" cy="168275"/>
          </a:xfrm>
          <a:prstGeom prst="rect">
            <a:avLst/>
          </a:prstGeom>
          <a:noFill/>
          <a:ln w="9525">
            <a:noFill/>
            <a:miter lim="800000"/>
            <a:headEnd/>
            <a:tailEnd/>
          </a:ln>
          <a:effectLst/>
        </p:spPr>
        <p:txBody>
          <a:bodyPr wrap="none" lIns="0" tIns="0" rIns="0" bIns="0" anchor="b">
            <a:spAutoFit/>
          </a:bodyPr>
          <a:lstStyle/>
          <a:p>
            <a:pPr algn="r" defTabSz="901700" eaLnBrk="0" fontAlgn="base" hangingPunct="0">
              <a:spcBef>
                <a:spcPct val="0"/>
              </a:spcBef>
              <a:spcAft>
                <a:spcPct val="0"/>
              </a:spcAft>
            </a:pPr>
            <a:fld id="{54CDF38E-9CB4-4A18-AA18-919B1BE3BFB7}" type="slidenum">
              <a:rPr lang="en-US" sz="1100" b="1">
                <a:solidFill>
                  <a:srgbClr val="14397F"/>
                </a:solidFill>
                <a:latin typeface="Franklin Gothic Book" charset="0"/>
                <a:ea typeface="ＭＳ Ｐゴシック" charset="-128"/>
              </a:rPr>
              <a:pPr algn="r" defTabSz="901700" eaLnBrk="0" fontAlgn="base" hangingPunct="0">
                <a:spcBef>
                  <a:spcPct val="0"/>
                </a:spcBef>
                <a:spcAft>
                  <a:spcPct val="0"/>
                </a:spcAft>
              </a:pPr>
              <a:t>‹#›</a:t>
            </a:fld>
            <a:endParaRPr lang="en-US" sz="1100" b="1">
              <a:solidFill>
                <a:srgbClr val="14397F"/>
              </a:solidFill>
              <a:latin typeface="Franklin Gothic Book" charset="0"/>
              <a:ea typeface="ＭＳ Ｐゴシック" charset="-128"/>
            </a:endParaRPr>
          </a:p>
        </p:txBody>
      </p:sp>
      <p:sp>
        <p:nvSpPr>
          <p:cNvPr id="2" name="Rectangle 6"/>
          <p:cNvSpPr>
            <a:spLocks noGrp="1" noChangeArrowheads="1"/>
          </p:cNvSpPr>
          <p:nvPr>
            <p:ph type="title"/>
          </p:nvPr>
        </p:nvSpPr>
        <p:spPr bwMode="auto">
          <a:xfrm>
            <a:off x="454025" y="90488"/>
            <a:ext cx="8520113" cy="5588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1032" name="Rectangle 8"/>
          <p:cNvSpPr>
            <a:spLocks noChangeArrowheads="1"/>
          </p:cNvSpPr>
          <p:nvPr/>
        </p:nvSpPr>
        <p:spPr bwMode="auto">
          <a:xfrm>
            <a:off x="2767013" y="6564313"/>
            <a:ext cx="2513012" cy="387350"/>
          </a:xfrm>
          <a:prstGeom prst="rect">
            <a:avLst/>
          </a:prstGeom>
          <a:noFill/>
          <a:ln w="9525">
            <a:noFill/>
            <a:miter lim="800000"/>
            <a:headEnd/>
            <a:tailEnd/>
          </a:ln>
          <a:effectLst/>
        </p:spPr>
        <p:txBody>
          <a:bodyPr lIns="97648" tIns="48825" rIns="97648" bIns="48825">
            <a:spAutoFit/>
          </a:bodyPr>
          <a:lstStyle/>
          <a:p>
            <a:pPr algn="ctr" defTabSz="969963" eaLnBrk="0" fontAlgn="base" hangingPunct="0">
              <a:spcBef>
                <a:spcPct val="50000"/>
              </a:spcBef>
              <a:spcAft>
                <a:spcPct val="0"/>
              </a:spcAft>
              <a:defRPr/>
            </a:pPr>
            <a:endParaRPr lang="en-US" sz="1900">
              <a:solidFill>
                <a:srgbClr val="000000"/>
              </a:solidFill>
              <a:latin typeface="Arial" charset="0"/>
              <a:ea typeface="ＭＳ Ｐゴシック" charset="-128"/>
            </a:endParaRPr>
          </a:p>
        </p:txBody>
      </p:sp>
      <p:grpSp>
        <p:nvGrpSpPr>
          <p:cNvPr id="1030" name="Group 27"/>
          <p:cNvGrpSpPr>
            <a:grpSpLocks/>
          </p:cNvGrpSpPr>
          <p:nvPr/>
        </p:nvGrpSpPr>
        <p:grpSpPr bwMode="auto">
          <a:xfrm>
            <a:off x="0" y="0"/>
            <a:ext cx="9144000" cy="6858000"/>
            <a:chOff x="0" y="0"/>
            <a:chExt cx="5760" cy="4320"/>
          </a:xfrm>
        </p:grpSpPr>
        <p:pic>
          <p:nvPicPr>
            <p:cNvPr id="1031" name="Picture 15" descr="penn med logo"/>
            <p:cNvPicPr>
              <a:picLocks noChangeAspect="1" noChangeArrowheads="1"/>
            </p:cNvPicPr>
            <p:nvPr userDrawn="1"/>
          </p:nvPicPr>
          <p:blipFill>
            <a:blip r:embed="rId15" cstate="print"/>
            <a:srcRect/>
            <a:stretch>
              <a:fillRect/>
            </a:stretch>
          </p:blipFill>
          <p:spPr bwMode="auto">
            <a:xfrm>
              <a:off x="331" y="4135"/>
              <a:ext cx="1006" cy="170"/>
            </a:xfrm>
            <a:prstGeom prst="rect">
              <a:avLst/>
            </a:prstGeom>
            <a:noFill/>
            <a:ln w="9525">
              <a:noFill/>
              <a:miter lim="800000"/>
              <a:headEnd/>
              <a:tailEnd/>
            </a:ln>
          </p:spPr>
        </p:pic>
        <p:sp>
          <p:nvSpPr>
            <p:cNvPr id="1036" name="Rectangle 12"/>
            <p:cNvSpPr>
              <a:spLocks noChangeArrowheads="1"/>
            </p:cNvSpPr>
            <p:nvPr userDrawn="1"/>
          </p:nvSpPr>
          <p:spPr bwMode="auto">
            <a:xfrm>
              <a:off x="242" y="4094"/>
              <a:ext cx="72" cy="226"/>
            </a:xfrm>
            <a:prstGeom prst="rect">
              <a:avLst/>
            </a:prstGeom>
            <a:solidFill>
              <a:srgbClr val="003264"/>
            </a:solidFill>
            <a:ln w="12700">
              <a:noFill/>
              <a:miter lim="800000"/>
              <a:headEnd type="none" w="sm" len="sm"/>
              <a:tailEnd type="none" w="sm" len="sm"/>
            </a:ln>
            <a:effectLst/>
          </p:spPr>
          <p:txBody>
            <a:bodyPr wrap="none" anchor="ctr"/>
            <a:lstStyle/>
            <a:p>
              <a:pPr defTabSz="914400" fontAlgn="base">
                <a:spcBef>
                  <a:spcPct val="0"/>
                </a:spcBef>
                <a:spcAft>
                  <a:spcPct val="0"/>
                </a:spcAft>
                <a:defRPr/>
              </a:pPr>
              <a:endParaRPr lang="en-US">
                <a:solidFill>
                  <a:srgbClr val="000000"/>
                </a:solidFill>
                <a:latin typeface="Arial" charset="0"/>
                <a:ea typeface="ＭＳ Ｐゴシック" charset="-128"/>
              </a:endParaRPr>
            </a:p>
          </p:txBody>
        </p:sp>
        <p:sp>
          <p:nvSpPr>
            <p:cNvPr id="1033" name="Line 9"/>
            <p:cNvSpPr>
              <a:spLocks noChangeShapeType="1"/>
            </p:cNvSpPr>
            <p:nvPr userDrawn="1"/>
          </p:nvSpPr>
          <p:spPr bwMode="auto">
            <a:xfrm>
              <a:off x="0" y="4093"/>
              <a:ext cx="5760" cy="0"/>
            </a:xfrm>
            <a:prstGeom prst="line">
              <a:avLst/>
            </a:prstGeom>
            <a:noFill/>
            <a:ln w="12700">
              <a:solidFill>
                <a:srgbClr val="969696"/>
              </a:solidFill>
              <a:round/>
              <a:headEnd type="none" w="sm" len="sm"/>
              <a:tailEnd type="none" w="sm" len="sm"/>
            </a:ln>
            <a:effectLst/>
          </p:spPr>
          <p:txBody>
            <a:bodyPr/>
            <a:lstStyle/>
            <a:p>
              <a:pPr defTabSz="914400" fontAlgn="base">
                <a:spcBef>
                  <a:spcPct val="0"/>
                </a:spcBef>
                <a:spcAft>
                  <a:spcPct val="0"/>
                </a:spcAft>
                <a:defRPr/>
              </a:pPr>
              <a:endParaRPr lang="en-US">
                <a:solidFill>
                  <a:srgbClr val="000000"/>
                </a:solidFill>
                <a:latin typeface="Arial" charset="0"/>
                <a:ea typeface="ＭＳ Ｐゴシック" charset="-128"/>
              </a:endParaRPr>
            </a:p>
          </p:txBody>
        </p:sp>
        <p:sp>
          <p:nvSpPr>
            <p:cNvPr id="1034" name="Line 10"/>
            <p:cNvSpPr>
              <a:spLocks noChangeShapeType="1"/>
            </p:cNvSpPr>
            <p:nvPr userDrawn="1"/>
          </p:nvSpPr>
          <p:spPr bwMode="auto">
            <a:xfrm flipV="1">
              <a:off x="240" y="0"/>
              <a:ext cx="0" cy="4320"/>
            </a:xfrm>
            <a:prstGeom prst="line">
              <a:avLst/>
            </a:prstGeom>
            <a:noFill/>
            <a:ln w="12700">
              <a:solidFill>
                <a:srgbClr val="969696"/>
              </a:solidFill>
              <a:round/>
              <a:headEnd type="none" w="sm" len="sm"/>
              <a:tailEnd type="none" w="sm" len="sm"/>
            </a:ln>
            <a:effectLst/>
          </p:spPr>
          <p:txBody>
            <a:bodyPr/>
            <a:lstStyle/>
            <a:p>
              <a:pPr defTabSz="914400" fontAlgn="base">
                <a:spcBef>
                  <a:spcPct val="0"/>
                </a:spcBef>
                <a:spcAft>
                  <a:spcPct val="0"/>
                </a:spcAft>
                <a:defRPr/>
              </a:pPr>
              <a:endParaRPr lang="en-US">
                <a:solidFill>
                  <a:srgbClr val="000000"/>
                </a:solidFill>
                <a:latin typeface="Arial" charset="0"/>
                <a:ea typeface="ＭＳ Ｐゴシック" charset="-128"/>
              </a:endParaRPr>
            </a:p>
          </p:txBody>
        </p:sp>
        <p:sp>
          <p:nvSpPr>
            <p:cNvPr id="1037" name="Line 13"/>
            <p:cNvSpPr>
              <a:spLocks noChangeShapeType="1"/>
            </p:cNvSpPr>
            <p:nvPr userDrawn="1"/>
          </p:nvSpPr>
          <p:spPr bwMode="auto">
            <a:xfrm>
              <a:off x="0" y="424"/>
              <a:ext cx="5760" cy="0"/>
            </a:xfrm>
            <a:prstGeom prst="line">
              <a:avLst/>
            </a:prstGeom>
            <a:noFill/>
            <a:ln w="12700">
              <a:solidFill>
                <a:srgbClr val="969696"/>
              </a:solidFill>
              <a:round/>
              <a:headEnd type="none" w="sm" len="sm"/>
              <a:tailEnd type="none" w="sm" len="sm"/>
            </a:ln>
            <a:effectLst/>
          </p:spPr>
          <p:txBody>
            <a:bodyPr/>
            <a:lstStyle/>
            <a:p>
              <a:pPr defTabSz="914400" fontAlgn="base">
                <a:spcBef>
                  <a:spcPct val="0"/>
                </a:spcBef>
                <a:spcAft>
                  <a:spcPct val="0"/>
                </a:spcAft>
                <a:defRPr/>
              </a:pPr>
              <a:endParaRPr lang="en-US">
                <a:solidFill>
                  <a:srgbClr val="000000"/>
                </a:solidFill>
                <a:latin typeface="Arial" charset="0"/>
                <a:ea typeface="ＭＳ Ｐゴシック" charset="-128"/>
              </a:endParaRPr>
            </a:p>
          </p:txBody>
        </p:sp>
      </p:grpSp>
    </p:spTree>
    <p:extLst>
      <p:ext uri="{BB962C8B-B14F-4D97-AF65-F5344CB8AC3E}">
        <p14:creationId xmlns:p14="http://schemas.microsoft.com/office/powerpoint/2010/main" val="31078178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69963" rtl="0" eaLnBrk="0" fontAlgn="base" hangingPunct="0">
        <a:spcBef>
          <a:spcPct val="0"/>
        </a:spcBef>
        <a:spcAft>
          <a:spcPct val="0"/>
        </a:spcAft>
        <a:defRPr sz="3200" b="1">
          <a:solidFill>
            <a:srgbClr val="AA2B3E"/>
          </a:solidFill>
          <a:latin typeface="+mj-lt"/>
          <a:ea typeface="ＭＳ Ｐゴシック" charset="-128"/>
          <a:cs typeface="+mj-cs"/>
        </a:defRPr>
      </a:lvl1pPr>
      <a:lvl2pPr algn="l" defTabSz="969963" rtl="0" eaLnBrk="0" fontAlgn="base" hangingPunct="0">
        <a:spcBef>
          <a:spcPct val="0"/>
        </a:spcBef>
        <a:spcAft>
          <a:spcPct val="0"/>
        </a:spcAft>
        <a:defRPr sz="3200" b="1">
          <a:solidFill>
            <a:srgbClr val="AA2B3E"/>
          </a:solidFill>
          <a:latin typeface="Arial" charset="0"/>
          <a:ea typeface="ＭＳ Ｐゴシック" charset="-128"/>
        </a:defRPr>
      </a:lvl2pPr>
      <a:lvl3pPr algn="l" defTabSz="969963" rtl="0" eaLnBrk="0" fontAlgn="base" hangingPunct="0">
        <a:spcBef>
          <a:spcPct val="0"/>
        </a:spcBef>
        <a:spcAft>
          <a:spcPct val="0"/>
        </a:spcAft>
        <a:defRPr sz="3200" b="1">
          <a:solidFill>
            <a:srgbClr val="AA2B3E"/>
          </a:solidFill>
          <a:latin typeface="Arial" charset="0"/>
          <a:ea typeface="ＭＳ Ｐゴシック" charset="-128"/>
        </a:defRPr>
      </a:lvl3pPr>
      <a:lvl4pPr algn="l" defTabSz="969963" rtl="0" eaLnBrk="0" fontAlgn="base" hangingPunct="0">
        <a:spcBef>
          <a:spcPct val="0"/>
        </a:spcBef>
        <a:spcAft>
          <a:spcPct val="0"/>
        </a:spcAft>
        <a:defRPr sz="3200" b="1">
          <a:solidFill>
            <a:srgbClr val="AA2B3E"/>
          </a:solidFill>
          <a:latin typeface="Arial" charset="0"/>
          <a:ea typeface="ＭＳ Ｐゴシック" charset="-128"/>
        </a:defRPr>
      </a:lvl4pPr>
      <a:lvl5pPr algn="l" defTabSz="969963" rtl="0" eaLnBrk="0" fontAlgn="base" hangingPunct="0">
        <a:spcBef>
          <a:spcPct val="0"/>
        </a:spcBef>
        <a:spcAft>
          <a:spcPct val="0"/>
        </a:spcAft>
        <a:defRPr sz="3200" b="1">
          <a:solidFill>
            <a:srgbClr val="AA2B3E"/>
          </a:solidFill>
          <a:latin typeface="Arial" charset="0"/>
          <a:ea typeface="ＭＳ Ｐゴシック" charset="-128"/>
        </a:defRPr>
      </a:lvl5pPr>
      <a:lvl6pPr marL="457200" algn="l" defTabSz="969963" rtl="0" eaLnBrk="1" fontAlgn="base" hangingPunct="1">
        <a:spcBef>
          <a:spcPct val="0"/>
        </a:spcBef>
        <a:spcAft>
          <a:spcPct val="0"/>
        </a:spcAft>
        <a:defRPr sz="3200" b="1">
          <a:solidFill>
            <a:srgbClr val="AA2B3E"/>
          </a:solidFill>
          <a:latin typeface="Arial" charset="0"/>
        </a:defRPr>
      </a:lvl6pPr>
      <a:lvl7pPr marL="914400" algn="l" defTabSz="969963" rtl="0" eaLnBrk="1" fontAlgn="base" hangingPunct="1">
        <a:spcBef>
          <a:spcPct val="0"/>
        </a:spcBef>
        <a:spcAft>
          <a:spcPct val="0"/>
        </a:spcAft>
        <a:defRPr sz="3200" b="1">
          <a:solidFill>
            <a:srgbClr val="AA2B3E"/>
          </a:solidFill>
          <a:latin typeface="Arial" charset="0"/>
        </a:defRPr>
      </a:lvl7pPr>
      <a:lvl8pPr marL="1371600" algn="l" defTabSz="969963" rtl="0" eaLnBrk="1" fontAlgn="base" hangingPunct="1">
        <a:spcBef>
          <a:spcPct val="0"/>
        </a:spcBef>
        <a:spcAft>
          <a:spcPct val="0"/>
        </a:spcAft>
        <a:defRPr sz="3200" b="1">
          <a:solidFill>
            <a:srgbClr val="AA2B3E"/>
          </a:solidFill>
          <a:latin typeface="Arial" charset="0"/>
        </a:defRPr>
      </a:lvl8pPr>
      <a:lvl9pPr marL="1828800" algn="l" defTabSz="969963" rtl="0" eaLnBrk="1" fontAlgn="base" hangingPunct="1">
        <a:spcBef>
          <a:spcPct val="0"/>
        </a:spcBef>
        <a:spcAft>
          <a:spcPct val="0"/>
        </a:spcAft>
        <a:defRPr sz="3200" b="1">
          <a:solidFill>
            <a:srgbClr val="AA2B3E"/>
          </a:solidFill>
          <a:latin typeface="Arial" charset="0"/>
        </a:defRPr>
      </a:lvl9pPr>
    </p:titleStyle>
    <p:bodyStyle>
      <a:lvl1pPr marL="242888" indent="-242888" algn="l" defTabSz="901700" rtl="0" eaLnBrk="0" fontAlgn="base" hangingPunct="0">
        <a:spcBef>
          <a:spcPts val="200"/>
        </a:spcBef>
        <a:spcAft>
          <a:spcPts val="200"/>
        </a:spcAft>
        <a:buClr>
          <a:schemeClr val="tx2"/>
        </a:buClr>
        <a:buFont typeface="Wingdings" charset="2"/>
        <a:buChar char="w"/>
        <a:defRPr sz="2000" b="1">
          <a:solidFill>
            <a:srgbClr val="000000"/>
          </a:solidFill>
          <a:latin typeface="+mn-lt"/>
          <a:ea typeface="ＭＳ Ｐゴシック" charset="-128"/>
          <a:cs typeface="+mn-cs"/>
        </a:defRPr>
      </a:lvl1pPr>
      <a:lvl2pPr marL="660400" indent="-303213" algn="l" defTabSz="901700" rtl="0" eaLnBrk="0" fontAlgn="base" hangingPunct="0">
        <a:spcBef>
          <a:spcPts val="200"/>
        </a:spcBef>
        <a:spcAft>
          <a:spcPts val="200"/>
        </a:spcAft>
        <a:buClr>
          <a:schemeClr val="tx2"/>
        </a:buClr>
        <a:buChar char="•"/>
        <a:defRPr>
          <a:solidFill>
            <a:srgbClr val="000000"/>
          </a:solidFill>
          <a:latin typeface="+mn-lt"/>
          <a:ea typeface="ＭＳ Ｐゴシック" charset="-128"/>
        </a:defRPr>
      </a:lvl2pPr>
      <a:lvl3pPr marL="1077913" indent="-303213" algn="l" defTabSz="901700" rtl="0" eaLnBrk="0" fontAlgn="base" hangingPunct="0">
        <a:spcBef>
          <a:spcPts val="200"/>
        </a:spcBef>
        <a:spcAft>
          <a:spcPts val="200"/>
        </a:spcAft>
        <a:buClr>
          <a:schemeClr val="tx2"/>
        </a:buClr>
        <a:buFont typeface="Arial" charset="0"/>
        <a:buChar char="–"/>
        <a:defRPr>
          <a:solidFill>
            <a:srgbClr val="000000"/>
          </a:solidFill>
          <a:latin typeface="+mn-lt"/>
          <a:ea typeface="ＭＳ Ｐゴシック" charset="-128"/>
        </a:defRPr>
      </a:lvl3pPr>
      <a:lvl4pPr marL="1438275" indent="-246063" algn="l" defTabSz="901700" rtl="0" eaLnBrk="0" fontAlgn="base" hangingPunct="0">
        <a:spcBef>
          <a:spcPts val="200"/>
        </a:spcBef>
        <a:spcAft>
          <a:spcPts val="200"/>
        </a:spcAft>
        <a:buClr>
          <a:schemeClr val="tx2"/>
        </a:buClr>
        <a:buFont typeface="Franklin Gothic Book" charset="0"/>
        <a:buChar char="○"/>
        <a:defRPr sz="1600">
          <a:solidFill>
            <a:srgbClr val="000000"/>
          </a:solidFill>
          <a:latin typeface="+mn-lt"/>
          <a:ea typeface="ＭＳ Ｐゴシック" charset="-128"/>
        </a:defRPr>
      </a:lvl4pPr>
      <a:lvl5pPr marL="1795463" indent="-242888" algn="l" defTabSz="901700" rtl="0" eaLnBrk="0" fontAlgn="base" hangingPunct="0">
        <a:spcBef>
          <a:spcPts val="200"/>
        </a:spcBef>
        <a:spcAft>
          <a:spcPts val="200"/>
        </a:spcAft>
        <a:buClr>
          <a:schemeClr val="tx2"/>
        </a:buClr>
        <a:buFont typeface="Franklin Gothic Book" charset="0"/>
        <a:buChar char="–"/>
        <a:defRPr sz="1600">
          <a:solidFill>
            <a:srgbClr val="000000"/>
          </a:solidFill>
          <a:latin typeface="+mn-lt"/>
          <a:ea typeface="ＭＳ Ｐゴシック" charset="-128"/>
        </a:defRPr>
      </a:lvl5pPr>
      <a:lvl6pPr marL="2252663" indent="-242888" algn="l" defTabSz="901700" rtl="0" eaLnBrk="1" fontAlgn="base" hangingPunct="1">
        <a:spcBef>
          <a:spcPts val="200"/>
        </a:spcBef>
        <a:spcAft>
          <a:spcPts val="200"/>
        </a:spcAft>
        <a:buClr>
          <a:schemeClr val="tx2"/>
        </a:buClr>
        <a:buFont typeface="Franklin Gothic Book" pitchFamily="34" charset="0"/>
        <a:buChar char="–"/>
        <a:defRPr sz="1600">
          <a:solidFill>
            <a:srgbClr val="000000"/>
          </a:solidFill>
          <a:latin typeface="+mn-lt"/>
        </a:defRPr>
      </a:lvl6pPr>
      <a:lvl7pPr marL="2709863" indent="-242888" algn="l" defTabSz="901700" rtl="0" eaLnBrk="1" fontAlgn="base" hangingPunct="1">
        <a:spcBef>
          <a:spcPts val="200"/>
        </a:spcBef>
        <a:spcAft>
          <a:spcPts val="200"/>
        </a:spcAft>
        <a:buClr>
          <a:schemeClr val="tx2"/>
        </a:buClr>
        <a:buFont typeface="Franklin Gothic Book" pitchFamily="34" charset="0"/>
        <a:buChar char="–"/>
        <a:defRPr sz="1600">
          <a:solidFill>
            <a:srgbClr val="000000"/>
          </a:solidFill>
          <a:latin typeface="+mn-lt"/>
        </a:defRPr>
      </a:lvl7pPr>
      <a:lvl8pPr marL="3167063" indent="-242888" algn="l" defTabSz="901700" rtl="0" eaLnBrk="1" fontAlgn="base" hangingPunct="1">
        <a:spcBef>
          <a:spcPts val="200"/>
        </a:spcBef>
        <a:spcAft>
          <a:spcPts val="200"/>
        </a:spcAft>
        <a:buClr>
          <a:schemeClr val="tx2"/>
        </a:buClr>
        <a:buFont typeface="Franklin Gothic Book" pitchFamily="34" charset="0"/>
        <a:buChar char="–"/>
        <a:defRPr sz="1600">
          <a:solidFill>
            <a:srgbClr val="000000"/>
          </a:solidFill>
          <a:latin typeface="+mn-lt"/>
        </a:defRPr>
      </a:lvl8pPr>
      <a:lvl9pPr marL="3624263" indent="-242888" algn="l" defTabSz="901700" rtl="0" eaLnBrk="1" fontAlgn="base" hangingPunct="1">
        <a:spcBef>
          <a:spcPts val="200"/>
        </a:spcBef>
        <a:spcAft>
          <a:spcPts val="200"/>
        </a:spcAft>
        <a:buClr>
          <a:schemeClr val="tx2"/>
        </a:buClr>
        <a:buFont typeface="Franklin Gothic Book" pitchFamily="34" charset="0"/>
        <a:buChar char="–"/>
        <a:defRPr sz="16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subTitle" sz="quarter" idx="1"/>
          </p:nvPr>
        </p:nvSpPr>
        <p:spPr>
          <a:xfrm>
            <a:off x="735013" y="3124200"/>
            <a:ext cx="7551737" cy="2982581"/>
          </a:xfrm>
        </p:spPr>
        <p:txBody>
          <a:bodyPr/>
          <a:lstStyle/>
          <a:p>
            <a:pPr eaLnBrk="1" hangingPunct="1">
              <a:buFont typeface="Wingdings" charset="2"/>
              <a:buNone/>
            </a:pPr>
            <a:endParaRPr lang="en-US" dirty="0"/>
          </a:p>
          <a:p>
            <a:pPr eaLnBrk="1" hangingPunct="1">
              <a:buFont typeface="Wingdings" charset="2"/>
              <a:buNone/>
            </a:pPr>
            <a:r>
              <a:rPr lang="en-US" dirty="0" smtClean="0"/>
              <a:t>C. Jessica Dine, MD MSHPR</a:t>
            </a:r>
          </a:p>
          <a:p>
            <a:pPr eaLnBrk="1" hangingPunct="1">
              <a:buFont typeface="Wingdings" charset="2"/>
              <a:buNone/>
            </a:pPr>
            <a:r>
              <a:rPr lang="en-US" dirty="0" smtClean="0"/>
              <a:t>ASH Training Program Directors’ Workshop</a:t>
            </a:r>
          </a:p>
          <a:p>
            <a:pPr eaLnBrk="1" hangingPunct="1">
              <a:buFont typeface="Wingdings" charset="2"/>
              <a:buNone/>
            </a:pPr>
            <a:r>
              <a:rPr lang="en-US" dirty="0" smtClean="0"/>
              <a:t>December 4, 2015</a:t>
            </a:r>
          </a:p>
          <a:p>
            <a:pPr eaLnBrk="1" hangingPunct="1">
              <a:buFont typeface="Wingdings" charset="2"/>
              <a:buNone/>
            </a:pPr>
            <a:endParaRPr lang="en-US" dirty="0" smtClean="0"/>
          </a:p>
          <a:p>
            <a:pPr eaLnBrk="1" hangingPunct="1">
              <a:buFont typeface="Wingdings" charset="2"/>
              <a:buNone/>
            </a:pPr>
            <a:endParaRPr lang="en-US" dirty="0" smtClean="0"/>
          </a:p>
          <a:p>
            <a:pPr eaLnBrk="1" hangingPunct="1">
              <a:buFont typeface="Wingdings" charset="2"/>
              <a:buNone/>
            </a:pPr>
            <a:r>
              <a:rPr lang="en-US" dirty="0" smtClean="0"/>
              <a:t> </a:t>
            </a:r>
          </a:p>
        </p:txBody>
      </p:sp>
      <p:sp>
        <p:nvSpPr>
          <p:cNvPr id="16387" name="Rectangle 2"/>
          <p:cNvSpPr>
            <a:spLocks noGrp="1" noChangeArrowheads="1"/>
          </p:cNvSpPr>
          <p:nvPr>
            <p:ph type="ctrTitle" sz="quarter"/>
          </p:nvPr>
        </p:nvSpPr>
        <p:spPr>
          <a:xfrm>
            <a:off x="775653" y="2133600"/>
            <a:ext cx="8332787" cy="542925"/>
          </a:xfrm>
        </p:spPr>
        <p:txBody>
          <a:bodyPr/>
          <a:lstStyle/>
          <a:p>
            <a:pPr eaLnBrk="1" hangingPunct="1">
              <a:lnSpc>
                <a:spcPct val="150000"/>
              </a:lnSpc>
            </a:pPr>
            <a:r>
              <a:rPr lang="en-US" sz="3600" dirty="0"/>
              <a:t>Diagnosing errors in communication when designing remediation plans</a:t>
            </a:r>
            <a:endParaRPr lang="en-US" sz="3600" dirty="0" smtClean="0"/>
          </a:p>
        </p:txBody>
      </p:sp>
    </p:spTree>
    <p:extLst>
      <p:ext uri="{BB962C8B-B14F-4D97-AF65-F5344CB8AC3E}">
        <p14:creationId xmlns:p14="http://schemas.microsoft.com/office/powerpoint/2010/main" val="320198997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1</a:t>
            </a:r>
            <a:endParaRPr lang="en-US" dirty="0"/>
          </a:p>
        </p:txBody>
      </p:sp>
      <p:sp>
        <p:nvSpPr>
          <p:cNvPr id="3" name="Content Placeholder 2"/>
          <p:cNvSpPr>
            <a:spLocks noGrp="1"/>
          </p:cNvSpPr>
          <p:nvPr>
            <p:ph idx="1"/>
          </p:nvPr>
        </p:nvSpPr>
        <p:spPr>
          <a:xfrm>
            <a:off x="739775" y="825500"/>
            <a:ext cx="7826375" cy="3274969"/>
          </a:xfrm>
        </p:spPr>
        <p:txBody>
          <a:bodyPr/>
          <a:lstStyle/>
          <a:p>
            <a:r>
              <a:rPr lang="en-US" sz="2800" dirty="0" smtClean="0"/>
              <a:t>Tim arrives for his scheduled meeting with you that you set up to review this with him. </a:t>
            </a:r>
          </a:p>
          <a:p>
            <a:r>
              <a:rPr lang="en-US" sz="2800" dirty="0" smtClean="0"/>
              <a:t>He laughs about these complaints and states</a:t>
            </a:r>
          </a:p>
          <a:p>
            <a:pPr lvl="1"/>
            <a:r>
              <a:rPr lang="en-US" sz="2600" dirty="0" smtClean="0"/>
              <a:t>“totally taken out of context”</a:t>
            </a:r>
          </a:p>
          <a:p>
            <a:pPr lvl="1"/>
            <a:r>
              <a:rPr lang="en-US" sz="2600" dirty="0" smtClean="0"/>
              <a:t>“the culture at my previous institution was different – I’m used to speaking my mind”</a:t>
            </a:r>
            <a:endParaRPr lang="en-US" sz="2600" dirty="0"/>
          </a:p>
        </p:txBody>
      </p:sp>
    </p:spTree>
    <p:extLst>
      <p:ext uri="{BB962C8B-B14F-4D97-AF65-F5344CB8AC3E}">
        <p14:creationId xmlns:p14="http://schemas.microsoft.com/office/powerpoint/2010/main" val="101073850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1 </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12893225"/>
              </p:ext>
            </p:extLst>
          </p:nvPr>
        </p:nvGraphicFramePr>
        <p:xfrm>
          <a:off x="739775" y="882980"/>
          <a:ext cx="7826376" cy="4414520"/>
        </p:xfrm>
        <a:graphic>
          <a:graphicData uri="http://schemas.openxmlformats.org/drawingml/2006/table">
            <a:tbl>
              <a:tblPr firstRow="1" bandRow="1">
                <a:tableStyleId>{616DA210-FB5B-4158-B5E0-FEB733F419BA}</a:tableStyleId>
              </a:tblPr>
              <a:tblGrid>
                <a:gridCol w="1528270"/>
                <a:gridCol w="3265984"/>
                <a:gridCol w="1496909"/>
                <a:gridCol w="1535213"/>
              </a:tblGrid>
              <a:tr h="370840">
                <a:tc>
                  <a:txBody>
                    <a:bodyPr/>
                    <a:lstStyle/>
                    <a:p>
                      <a:pPr algn="ctr"/>
                      <a:r>
                        <a:rPr lang="en-US" dirty="0" smtClean="0"/>
                        <a:t>Deficiencies</a:t>
                      </a:r>
                      <a:endParaRPr lang="en-US" dirty="0"/>
                    </a:p>
                  </a:txBody>
                  <a:tcPr/>
                </a:tc>
                <a:tc>
                  <a:txBody>
                    <a:bodyPr/>
                    <a:lstStyle/>
                    <a:p>
                      <a:pPr algn="ctr"/>
                      <a:r>
                        <a:rPr lang="en-US" dirty="0" smtClean="0"/>
                        <a:t>Specific related</a:t>
                      </a:r>
                      <a:r>
                        <a:rPr lang="en-US" baseline="0" dirty="0" smtClean="0"/>
                        <a:t> tasks</a:t>
                      </a:r>
                      <a:endParaRPr lang="en-US" dirty="0"/>
                    </a:p>
                  </a:txBody>
                  <a:tcPr/>
                </a:tc>
                <a:tc>
                  <a:txBody>
                    <a:bodyPr/>
                    <a:lstStyle/>
                    <a:p>
                      <a:pPr algn="ctr"/>
                      <a:r>
                        <a:rPr lang="en-US" dirty="0" smtClean="0"/>
                        <a:t>Observable</a:t>
                      </a:r>
                      <a:endParaRPr lang="en-US" dirty="0"/>
                    </a:p>
                  </a:txBody>
                  <a:tcPr/>
                </a:tc>
                <a:tc>
                  <a:txBody>
                    <a:bodyPr/>
                    <a:lstStyle/>
                    <a:p>
                      <a:pPr algn="ctr"/>
                      <a:r>
                        <a:rPr lang="en-US" dirty="0" smtClean="0"/>
                        <a:t>Measurable</a:t>
                      </a:r>
                      <a:endParaRPr lang="en-US" dirty="0"/>
                    </a:p>
                  </a:txBody>
                  <a:tcPr/>
                </a:tc>
              </a:tr>
              <a:tr h="370840">
                <a:tc>
                  <a:txBody>
                    <a:bodyPr/>
                    <a:lstStyle/>
                    <a:p>
                      <a:endParaRPr lang="en-US"/>
                    </a:p>
                  </a:txBody>
                  <a:tcPr/>
                </a:tc>
                <a:tc>
                  <a:txBody>
                    <a:bodyPr/>
                    <a:lstStyle/>
                    <a:p>
                      <a:endParaRPr lang="en-US" dirty="0"/>
                    </a:p>
                  </a:txBody>
                  <a:tcPr/>
                </a:tc>
                <a:tc>
                  <a:txBody>
                    <a:bodyPr/>
                    <a:lstStyle/>
                    <a:p>
                      <a:pPr algn="ctr"/>
                      <a:r>
                        <a:rPr lang="en-US" dirty="0" smtClean="0"/>
                        <a:t>Yes/No</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Yes/No</a:t>
                      </a:r>
                    </a:p>
                  </a:txBody>
                  <a:tcPr/>
                </a:tc>
              </a:tr>
              <a:tr h="370840">
                <a:tc>
                  <a:txBody>
                    <a:bodyPr/>
                    <a:lstStyle/>
                    <a:p>
                      <a:endParaRPr lang="en-US"/>
                    </a:p>
                  </a:txBody>
                  <a:tcPr/>
                </a:tc>
                <a:tc>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Yes/No</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Yes/No</a:t>
                      </a:r>
                    </a:p>
                  </a:txBody>
                  <a:tcPr/>
                </a:tc>
              </a:tr>
              <a:tr h="370840">
                <a:tc>
                  <a:txBody>
                    <a:bodyPr/>
                    <a:lstStyle/>
                    <a:p>
                      <a:endParaRPr lang="en-US" dirty="0"/>
                    </a:p>
                  </a:txBody>
                  <a:tcPr/>
                </a:tc>
                <a:tc>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Yes/No</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Yes/No</a:t>
                      </a:r>
                    </a:p>
                  </a:txBody>
                  <a:tcPr/>
                </a:tc>
              </a:tr>
              <a:tr h="370840">
                <a:tc>
                  <a:txBody>
                    <a:bodyPr/>
                    <a:lstStyle/>
                    <a:p>
                      <a:endParaRPr lang="en-US" dirty="0"/>
                    </a:p>
                  </a:txBody>
                  <a:tcPr/>
                </a:tc>
                <a:tc>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Yes/No</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Yes/No</a:t>
                      </a:r>
                    </a:p>
                  </a:txBody>
                  <a:tcPr/>
                </a:tc>
              </a:tr>
              <a:tr h="370840">
                <a:tc gridSpan="4">
                  <a:txBody>
                    <a:bodyPr/>
                    <a:lstStyle/>
                    <a:p>
                      <a:r>
                        <a:rPr lang="en-US" dirty="0" smtClean="0"/>
                        <a:t>Plan:</a:t>
                      </a:r>
                    </a:p>
                    <a:p>
                      <a:endParaRPr lang="en-US" dirty="0" smtClean="0"/>
                    </a:p>
                  </a:txBody>
                  <a:tcPr/>
                </a:tc>
                <a:tc hMerge="1">
                  <a:txBody>
                    <a:bodyPr/>
                    <a:lstStyle/>
                    <a:p>
                      <a:endParaRPr lang="en-US" dirty="0"/>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p>
                  </a:txBody>
                  <a:tcPr/>
                </a:tc>
              </a:tr>
              <a:tr h="370840">
                <a:tc gridSpan="4">
                  <a:txBody>
                    <a:bodyPr/>
                    <a:lstStyle/>
                    <a:p>
                      <a:r>
                        <a:rPr lang="en-US" dirty="0" smtClean="0"/>
                        <a:t>Observers:</a:t>
                      </a:r>
                    </a:p>
                    <a:p>
                      <a:endParaRPr lang="en-US" dirty="0" smtClean="0"/>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70840">
                <a:tc gridSpan="4">
                  <a:txBody>
                    <a:bodyPr/>
                    <a:lstStyle/>
                    <a:p>
                      <a:r>
                        <a:rPr lang="en-US" dirty="0" smtClean="0"/>
                        <a:t>Coaches:</a:t>
                      </a:r>
                    </a:p>
                    <a:p>
                      <a:endParaRPr lang="en-US" dirty="0" smtClean="0"/>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70840">
                <a:tc gridSpan="4">
                  <a:txBody>
                    <a:bodyPr/>
                    <a:lstStyle/>
                    <a:p>
                      <a:r>
                        <a:rPr lang="en-US" dirty="0" smtClean="0"/>
                        <a:t>Timeline:</a:t>
                      </a:r>
                    </a:p>
                    <a:p>
                      <a:endParaRPr lang="en-US" dirty="0" smtClean="0"/>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7" name="TextBox 6"/>
          <p:cNvSpPr txBox="1"/>
          <p:nvPr/>
        </p:nvSpPr>
        <p:spPr>
          <a:xfrm>
            <a:off x="739775" y="5483311"/>
            <a:ext cx="7636870" cy="523220"/>
          </a:xfrm>
          <a:prstGeom prst="rect">
            <a:avLst/>
          </a:prstGeom>
          <a:noFill/>
        </p:spPr>
        <p:txBody>
          <a:bodyPr wrap="square" rtlCol="0">
            <a:spAutoFit/>
          </a:bodyPr>
          <a:lstStyle/>
          <a:p>
            <a:pPr marL="457200" indent="-457200">
              <a:buFont typeface="Wingdings" charset="2"/>
              <a:buChar char="q"/>
            </a:pPr>
            <a:r>
              <a:rPr lang="en-US" sz="2800" dirty="0" smtClean="0"/>
              <a:t>How do you get buy-in from Tim?</a:t>
            </a:r>
            <a:endParaRPr lang="en-US" sz="2800" dirty="0"/>
          </a:p>
        </p:txBody>
      </p:sp>
    </p:spTree>
    <p:extLst>
      <p:ext uri="{BB962C8B-B14F-4D97-AF65-F5344CB8AC3E}">
        <p14:creationId xmlns:p14="http://schemas.microsoft.com/office/powerpoint/2010/main" val="150981586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2</a:t>
            </a:r>
            <a:endParaRPr lang="en-US" dirty="0"/>
          </a:p>
        </p:txBody>
      </p:sp>
      <p:sp>
        <p:nvSpPr>
          <p:cNvPr id="3" name="Content Placeholder 2"/>
          <p:cNvSpPr>
            <a:spLocks noGrp="1"/>
          </p:cNvSpPr>
          <p:nvPr>
            <p:ph idx="1"/>
          </p:nvPr>
        </p:nvSpPr>
        <p:spPr>
          <a:xfrm>
            <a:off x="739775" y="825500"/>
            <a:ext cx="8120719" cy="5470442"/>
          </a:xfrm>
        </p:spPr>
        <p:txBody>
          <a:bodyPr/>
          <a:lstStyle/>
          <a:p>
            <a:r>
              <a:rPr lang="en-US" sz="2800" b="0" dirty="0" smtClean="0"/>
              <a:t>Alice has been participating well at conference and her medical knowledge is excellent. There have been several complaints that Alice will often “play” on her smartphone during rounds. </a:t>
            </a:r>
          </a:p>
          <a:p>
            <a:r>
              <a:rPr lang="en-US" sz="2800" b="0" dirty="0" smtClean="0"/>
              <a:t>Alice states that she is pulling up relevant articles during rounds most of the time. Every once in a while she checks email when she feels that she has nothing to add to the conversation. </a:t>
            </a:r>
          </a:p>
          <a:p>
            <a:r>
              <a:rPr lang="en-US" sz="2800" b="0" dirty="0" smtClean="0"/>
              <a:t>She stops using her phone during rounds but then you see her texting during the next conference including a program director’s breakfast.</a:t>
            </a:r>
            <a:endParaRPr lang="en-US" sz="2800" b="0" dirty="0"/>
          </a:p>
        </p:txBody>
      </p:sp>
    </p:spTree>
    <p:extLst>
      <p:ext uri="{BB962C8B-B14F-4D97-AF65-F5344CB8AC3E}">
        <p14:creationId xmlns:p14="http://schemas.microsoft.com/office/powerpoint/2010/main" val="419461714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2 </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098494110"/>
              </p:ext>
            </p:extLst>
          </p:nvPr>
        </p:nvGraphicFramePr>
        <p:xfrm>
          <a:off x="739775" y="882980"/>
          <a:ext cx="7826376" cy="4414520"/>
        </p:xfrm>
        <a:graphic>
          <a:graphicData uri="http://schemas.openxmlformats.org/drawingml/2006/table">
            <a:tbl>
              <a:tblPr firstRow="1" bandRow="1">
                <a:tableStyleId>{616DA210-FB5B-4158-B5E0-FEB733F419BA}</a:tableStyleId>
              </a:tblPr>
              <a:tblGrid>
                <a:gridCol w="1528270"/>
                <a:gridCol w="3265984"/>
                <a:gridCol w="1496909"/>
                <a:gridCol w="1535213"/>
              </a:tblGrid>
              <a:tr h="370840">
                <a:tc>
                  <a:txBody>
                    <a:bodyPr/>
                    <a:lstStyle/>
                    <a:p>
                      <a:pPr algn="ctr"/>
                      <a:r>
                        <a:rPr lang="en-US" dirty="0" smtClean="0"/>
                        <a:t>Deficiencies</a:t>
                      </a:r>
                      <a:endParaRPr lang="en-US" dirty="0"/>
                    </a:p>
                  </a:txBody>
                  <a:tcPr/>
                </a:tc>
                <a:tc>
                  <a:txBody>
                    <a:bodyPr/>
                    <a:lstStyle/>
                    <a:p>
                      <a:pPr algn="ctr"/>
                      <a:r>
                        <a:rPr lang="en-US" dirty="0" smtClean="0"/>
                        <a:t>Specific related</a:t>
                      </a:r>
                      <a:r>
                        <a:rPr lang="en-US" baseline="0" dirty="0" smtClean="0"/>
                        <a:t> tasks</a:t>
                      </a:r>
                      <a:endParaRPr lang="en-US" dirty="0"/>
                    </a:p>
                  </a:txBody>
                  <a:tcPr/>
                </a:tc>
                <a:tc>
                  <a:txBody>
                    <a:bodyPr/>
                    <a:lstStyle/>
                    <a:p>
                      <a:pPr algn="ctr"/>
                      <a:r>
                        <a:rPr lang="en-US" dirty="0" smtClean="0"/>
                        <a:t>Observable</a:t>
                      </a:r>
                      <a:endParaRPr lang="en-US" dirty="0"/>
                    </a:p>
                  </a:txBody>
                  <a:tcPr/>
                </a:tc>
                <a:tc>
                  <a:txBody>
                    <a:bodyPr/>
                    <a:lstStyle/>
                    <a:p>
                      <a:pPr algn="ctr"/>
                      <a:r>
                        <a:rPr lang="en-US" dirty="0" smtClean="0"/>
                        <a:t>Measurable</a:t>
                      </a:r>
                      <a:endParaRPr lang="en-US" dirty="0"/>
                    </a:p>
                  </a:txBody>
                  <a:tcPr/>
                </a:tc>
              </a:tr>
              <a:tr h="370840">
                <a:tc>
                  <a:txBody>
                    <a:bodyPr/>
                    <a:lstStyle/>
                    <a:p>
                      <a:endParaRPr lang="en-US"/>
                    </a:p>
                  </a:txBody>
                  <a:tcPr/>
                </a:tc>
                <a:tc>
                  <a:txBody>
                    <a:bodyPr/>
                    <a:lstStyle/>
                    <a:p>
                      <a:endParaRPr lang="en-US" dirty="0"/>
                    </a:p>
                  </a:txBody>
                  <a:tcPr/>
                </a:tc>
                <a:tc>
                  <a:txBody>
                    <a:bodyPr/>
                    <a:lstStyle/>
                    <a:p>
                      <a:pPr algn="ctr"/>
                      <a:r>
                        <a:rPr lang="en-US" dirty="0" smtClean="0"/>
                        <a:t>Yes/No</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Yes/No</a:t>
                      </a:r>
                    </a:p>
                  </a:txBody>
                  <a:tcPr/>
                </a:tc>
              </a:tr>
              <a:tr h="370840">
                <a:tc>
                  <a:txBody>
                    <a:bodyPr/>
                    <a:lstStyle/>
                    <a:p>
                      <a:endParaRPr lang="en-US"/>
                    </a:p>
                  </a:txBody>
                  <a:tcPr/>
                </a:tc>
                <a:tc>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Yes/No</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Yes/No</a:t>
                      </a:r>
                    </a:p>
                  </a:txBody>
                  <a:tcPr/>
                </a:tc>
              </a:tr>
              <a:tr h="370840">
                <a:tc>
                  <a:txBody>
                    <a:bodyPr/>
                    <a:lstStyle/>
                    <a:p>
                      <a:endParaRPr lang="en-US" dirty="0"/>
                    </a:p>
                  </a:txBody>
                  <a:tcPr/>
                </a:tc>
                <a:tc>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Yes/No</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Yes/No</a:t>
                      </a:r>
                    </a:p>
                  </a:txBody>
                  <a:tcPr/>
                </a:tc>
              </a:tr>
              <a:tr h="370840">
                <a:tc>
                  <a:txBody>
                    <a:bodyPr/>
                    <a:lstStyle/>
                    <a:p>
                      <a:endParaRPr lang="en-US" dirty="0"/>
                    </a:p>
                  </a:txBody>
                  <a:tcPr/>
                </a:tc>
                <a:tc>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Yes/No</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Yes/No</a:t>
                      </a:r>
                    </a:p>
                  </a:txBody>
                  <a:tcPr/>
                </a:tc>
              </a:tr>
              <a:tr h="370840">
                <a:tc gridSpan="4">
                  <a:txBody>
                    <a:bodyPr/>
                    <a:lstStyle/>
                    <a:p>
                      <a:r>
                        <a:rPr lang="en-US" dirty="0" smtClean="0"/>
                        <a:t>Plan:</a:t>
                      </a:r>
                    </a:p>
                    <a:p>
                      <a:endParaRPr lang="en-US" dirty="0" smtClean="0"/>
                    </a:p>
                  </a:txBody>
                  <a:tcPr/>
                </a:tc>
                <a:tc hMerge="1">
                  <a:txBody>
                    <a:bodyPr/>
                    <a:lstStyle/>
                    <a:p>
                      <a:endParaRPr lang="en-US" dirty="0"/>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p>
                  </a:txBody>
                  <a:tcPr/>
                </a:tc>
              </a:tr>
              <a:tr h="370840">
                <a:tc gridSpan="4">
                  <a:txBody>
                    <a:bodyPr/>
                    <a:lstStyle/>
                    <a:p>
                      <a:r>
                        <a:rPr lang="en-US" dirty="0" smtClean="0"/>
                        <a:t>Observers:</a:t>
                      </a:r>
                    </a:p>
                    <a:p>
                      <a:endParaRPr lang="en-US" dirty="0" smtClean="0"/>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70840">
                <a:tc gridSpan="4">
                  <a:txBody>
                    <a:bodyPr/>
                    <a:lstStyle/>
                    <a:p>
                      <a:r>
                        <a:rPr lang="en-US" dirty="0" smtClean="0"/>
                        <a:t>Coaches:</a:t>
                      </a:r>
                    </a:p>
                    <a:p>
                      <a:endParaRPr lang="en-US" dirty="0" smtClean="0"/>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70840">
                <a:tc gridSpan="4">
                  <a:txBody>
                    <a:bodyPr/>
                    <a:lstStyle/>
                    <a:p>
                      <a:r>
                        <a:rPr lang="en-US" dirty="0" smtClean="0"/>
                        <a:t>Timeline:</a:t>
                      </a:r>
                    </a:p>
                    <a:p>
                      <a:endParaRPr lang="en-US" dirty="0" smtClean="0"/>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7" name="TextBox 6"/>
          <p:cNvSpPr txBox="1"/>
          <p:nvPr/>
        </p:nvSpPr>
        <p:spPr>
          <a:xfrm>
            <a:off x="739775" y="5483311"/>
            <a:ext cx="7636870" cy="954107"/>
          </a:xfrm>
          <a:prstGeom prst="rect">
            <a:avLst/>
          </a:prstGeom>
          <a:noFill/>
        </p:spPr>
        <p:txBody>
          <a:bodyPr wrap="square" rtlCol="0">
            <a:spAutoFit/>
          </a:bodyPr>
          <a:lstStyle/>
          <a:p>
            <a:pPr marL="457200" indent="-457200">
              <a:buFont typeface="Wingdings" charset="2"/>
              <a:buChar char="q"/>
            </a:pPr>
            <a:r>
              <a:rPr lang="en-US" sz="2800" dirty="0" smtClean="0"/>
              <a:t>What should a </a:t>
            </a:r>
            <a:r>
              <a:rPr lang="en-US" sz="2800" dirty="0" smtClean="0"/>
              <a:t>policy about using smartphones or tablets while at </a:t>
            </a:r>
            <a:r>
              <a:rPr lang="en-US" sz="2800" dirty="0" smtClean="0"/>
              <a:t>work say?</a:t>
            </a:r>
            <a:endParaRPr lang="en-US" sz="2800" dirty="0"/>
          </a:p>
        </p:txBody>
      </p:sp>
    </p:spTree>
    <p:extLst>
      <p:ext uri="{BB962C8B-B14F-4D97-AF65-F5344CB8AC3E}">
        <p14:creationId xmlns:p14="http://schemas.microsoft.com/office/powerpoint/2010/main" val="404091340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3</a:t>
            </a:r>
            <a:endParaRPr lang="en-US" dirty="0"/>
          </a:p>
        </p:txBody>
      </p:sp>
      <p:sp>
        <p:nvSpPr>
          <p:cNvPr id="3" name="Content Placeholder 2"/>
          <p:cNvSpPr>
            <a:spLocks noGrp="1"/>
          </p:cNvSpPr>
          <p:nvPr>
            <p:ph idx="1"/>
          </p:nvPr>
        </p:nvSpPr>
        <p:spPr>
          <a:xfrm>
            <a:off x="739775" y="825500"/>
            <a:ext cx="8404225" cy="5901329"/>
          </a:xfrm>
        </p:spPr>
        <p:txBody>
          <a:bodyPr/>
          <a:lstStyle/>
          <a:p>
            <a:r>
              <a:rPr lang="en-US" sz="2800" b="0" dirty="0" smtClean="0"/>
              <a:t>Frank is a second year fellow. He did very well during his first year without any deficiencies identified. You asked him to come into the office because you received an email from one of the faculty members that Frank fell asleep during a clinic patient encounter. When the faculty member asked Frank about it, Frank apologized and said it would never happen again. However, he would not elaborate further. </a:t>
            </a:r>
          </a:p>
          <a:p>
            <a:r>
              <a:rPr lang="en-US" sz="2800" b="0" dirty="0" smtClean="0"/>
              <a:t>Frank comes into the office and tells you that he “just had a bad night” and “didn’t sleep well”. </a:t>
            </a:r>
          </a:p>
          <a:p>
            <a:r>
              <a:rPr lang="en-US" sz="2800" b="0" dirty="0" smtClean="0"/>
              <a:t>A week later, you receive a phone call that he appears tired and “not himself”. </a:t>
            </a:r>
            <a:endParaRPr lang="en-US" sz="2800" b="0" dirty="0"/>
          </a:p>
        </p:txBody>
      </p:sp>
    </p:spTree>
    <p:extLst>
      <p:ext uri="{BB962C8B-B14F-4D97-AF65-F5344CB8AC3E}">
        <p14:creationId xmlns:p14="http://schemas.microsoft.com/office/powerpoint/2010/main" val="235049447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3 </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905642313"/>
              </p:ext>
            </p:extLst>
          </p:nvPr>
        </p:nvGraphicFramePr>
        <p:xfrm>
          <a:off x="739775" y="882980"/>
          <a:ext cx="7826376" cy="4414520"/>
        </p:xfrm>
        <a:graphic>
          <a:graphicData uri="http://schemas.openxmlformats.org/drawingml/2006/table">
            <a:tbl>
              <a:tblPr firstRow="1" bandRow="1">
                <a:tableStyleId>{616DA210-FB5B-4158-B5E0-FEB733F419BA}</a:tableStyleId>
              </a:tblPr>
              <a:tblGrid>
                <a:gridCol w="1528270"/>
                <a:gridCol w="3265984"/>
                <a:gridCol w="1496909"/>
                <a:gridCol w="1535213"/>
              </a:tblGrid>
              <a:tr h="370840">
                <a:tc>
                  <a:txBody>
                    <a:bodyPr/>
                    <a:lstStyle/>
                    <a:p>
                      <a:pPr algn="ctr"/>
                      <a:r>
                        <a:rPr lang="en-US" dirty="0" smtClean="0"/>
                        <a:t>Deficiencies</a:t>
                      </a:r>
                      <a:endParaRPr lang="en-US" dirty="0"/>
                    </a:p>
                  </a:txBody>
                  <a:tcPr/>
                </a:tc>
                <a:tc>
                  <a:txBody>
                    <a:bodyPr/>
                    <a:lstStyle/>
                    <a:p>
                      <a:pPr algn="ctr"/>
                      <a:r>
                        <a:rPr lang="en-US" dirty="0" smtClean="0"/>
                        <a:t>Specific related</a:t>
                      </a:r>
                      <a:r>
                        <a:rPr lang="en-US" baseline="0" dirty="0" smtClean="0"/>
                        <a:t> tasks</a:t>
                      </a:r>
                      <a:endParaRPr lang="en-US" dirty="0"/>
                    </a:p>
                  </a:txBody>
                  <a:tcPr/>
                </a:tc>
                <a:tc>
                  <a:txBody>
                    <a:bodyPr/>
                    <a:lstStyle/>
                    <a:p>
                      <a:pPr algn="ctr"/>
                      <a:r>
                        <a:rPr lang="en-US" dirty="0" smtClean="0"/>
                        <a:t>Observable</a:t>
                      </a:r>
                      <a:endParaRPr lang="en-US" dirty="0"/>
                    </a:p>
                  </a:txBody>
                  <a:tcPr/>
                </a:tc>
                <a:tc>
                  <a:txBody>
                    <a:bodyPr/>
                    <a:lstStyle/>
                    <a:p>
                      <a:pPr algn="ctr"/>
                      <a:r>
                        <a:rPr lang="en-US" dirty="0" smtClean="0"/>
                        <a:t>Measurable</a:t>
                      </a:r>
                      <a:endParaRPr lang="en-US" dirty="0"/>
                    </a:p>
                  </a:txBody>
                  <a:tcPr/>
                </a:tc>
              </a:tr>
              <a:tr h="370840">
                <a:tc>
                  <a:txBody>
                    <a:bodyPr/>
                    <a:lstStyle/>
                    <a:p>
                      <a:endParaRPr lang="en-US"/>
                    </a:p>
                  </a:txBody>
                  <a:tcPr/>
                </a:tc>
                <a:tc>
                  <a:txBody>
                    <a:bodyPr/>
                    <a:lstStyle/>
                    <a:p>
                      <a:endParaRPr lang="en-US" dirty="0"/>
                    </a:p>
                  </a:txBody>
                  <a:tcPr/>
                </a:tc>
                <a:tc>
                  <a:txBody>
                    <a:bodyPr/>
                    <a:lstStyle/>
                    <a:p>
                      <a:pPr algn="ctr"/>
                      <a:r>
                        <a:rPr lang="en-US" dirty="0" smtClean="0"/>
                        <a:t>Yes/No</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Yes/No</a:t>
                      </a:r>
                    </a:p>
                  </a:txBody>
                  <a:tcPr/>
                </a:tc>
              </a:tr>
              <a:tr h="370840">
                <a:tc>
                  <a:txBody>
                    <a:bodyPr/>
                    <a:lstStyle/>
                    <a:p>
                      <a:endParaRPr lang="en-US"/>
                    </a:p>
                  </a:txBody>
                  <a:tcPr/>
                </a:tc>
                <a:tc>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Yes/No</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Yes/No</a:t>
                      </a:r>
                    </a:p>
                  </a:txBody>
                  <a:tcPr/>
                </a:tc>
              </a:tr>
              <a:tr h="370840">
                <a:tc>
                  <a:txBody>
                    <a:bodyPr/>
                    <a:lstStyle/>
                    <a:p>
                      <a:endParaRPr lang="en-US" dirty="0"/>
                    </a:p>
                  </a:txBody>
                  <a:tcPr/>
                </a:tc>
                <a:tc>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Yes/No</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Yes/No</a:t>
                      </a:r>
                    </a:p>
                  </a:txBody>
                  <a:tcPr/>
                </a:tc>
              </a:tr>
              <a:tr h="370840">
                <a:tc>
                  <a:txBody>
                    <a:bodyPr/>
                    <a:lstStyle/>
                    <a:p>
                      <a:endParaRPr lang="en-US" dirty="0"/>
                    </a:p>
                  </a:txBody>
                  <a:tcPr/>
                </a:tc>
                <a:tc>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Yes/No</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Yes/No</a:t>
                      </a:r>
                    </a:p>
                  </a:txBody>
                  <a:tcPr/>
                </a:tc>
              </a:tr>
              <a:tr h="370840">
                <a:tc gridSpan="4">
                  <a:txBody>
                    <a:bodyPr/>
                    <a:lstStyle/>
                    <a:p>
                      <a:r>
                        <a:rPr lang="en-US" dirty="0" smtClean="0"/>
                        <a:t>Plan:</a:t>
                      </a:r>
                    </a:p>
                    <a:p>
                      <a:endParaRPr lang="en-US" dirty="0" smtClean="0"/>
                    </a:p>
                  </a:txBody>
                  <a:tcPr/>
                </a:tc>
                <a:tc hMerge="1">
                  <a:txBody>
                    <a:bodyPr/>
                    <a:lstStyle/>
                    <a:p>
                      <a:endParaRPr lang="en-US" dirty="0"/>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p>
                  </a:txBody>
                  <a:tcPr/>
                </a:tc>
              </a:tr>
              <a:tr h="370840">
                <a:tc gridSpan="4">
                  <a:txBody>
                    <a:bodyPr/>
                    <a:lstStyle/>
                    <a:p>
                      <a:r>
                        <a:rPr lang="en-US" dirty="0" smtClean="0"/>
                        <a:t>Observers:</a:t>
                      </a:r>
                    </a:p>
                    <a:p>
                      <a:endParaRPr lang="en-US" dirty="0" smtClean="0"/>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70840">
                <a:tc gridSpan="4">
                  <a:txBody>
                    <a:bodyPr/>
                    <a:lstStyle/>
                    <a:p>
                      <a:r>
                        <a:rPr lang="en-US" dirty="0" smtClean="0"/>
                        <a:t>Coaches:</a:t>
                      </a:r>
                    </a:p>
                    <a:p>
                      <a:endParaRPr lang="en-US" dirty="0" smtClean="0"/>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70840">
                <a:tc gridSpan="4">
                  <a:txBody>
                    <a:bodyPr/>
                    <a:lstStyle/>
                    <a:p>
                      <a:r>
                        <a:rPr lang="en-US" dirty="0" smtClean="0"/>
                        <a:t>Timeline:</a:t>
                      </a:r>
                    </a:p>
                    <a:p>
                      <a:endParaRPr lang="en-US" dirty="0" smtClean="0"/>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4" name="TextBox 3"/>
          <p:cNvSpPr txBox="1"/>
          <p:nvPr/>
        </p:nvSpPr>
        <p:spPr>
          <a:xfrm>
            <a:off x="739775" y="5483311"/>
            <a:ext cx="7636870" cy="523220"/>
          </a:xfrm>
          <a:prstGeom prst="rect">
            <a:avLst/>
          </a:prstGeom>
          <a:noFill/>
        </p:spPr>
        <p:txBody>
          <a:bodyPr wrap="square" rtlCol="0">
            <a:spAutoFit/>
          </a:bodyPr>
          <a:lstStyle/>
          <a:p>
            <a:pPr marL="457200" indent="-457200">
              <a:buFont typeface="Wingdings" charset="2"/>
              <a:buChar char="q"/>
            </a:pPr>
            <a:r>
              <a:rPr lang="en-US" sz="2800" dirty="0" smtClean="0"/>
              <a:t>What would you do at </a:t>
            </a:r>
            <a:r>
              <a:rPr lang="en-US" sz="2800" smtClean="0"/>
              <a:t>this point?</a:t>
            </a:r>
            <a:endParaRPr lang="en-US" sz="2800" dirty="0"/>
          </a:p>
        </p:txBody>
      </p:sp>
    </p:spTree>
    <p:extLst>
      <p:ext uri="{BB962C8B-B14F-4D97-AF65-F5344CB8AC3E}">
        <p14:creationId xmlns:p14="http://schemas.microsoft.com/office/powerpoint/2010/main" val="3968293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Remediation by Competency</a:t>
            </a:r>
            <a:endParaRPr lang="en-US" dirty="0"/>
          </a:p>
        </p:txBody>
      </p:sp>
      <p:sp>
        <p:nvSpPr>
          <p:cNvPr id="6" name="TextBox 5"/>
          <p:cNvSpPr txBox="1"/>
          <p:nvPr/>
        </p:nvSpPr>
        <p:spPr>
          <a:xfrm>
            <a:off x="5091445" y="6096000"/>
            <a:ext cx="4038600" cy="369332"/>
          </a:xfrm>
          <a:prstGeom prst="rect">
            <a:avLst/>
          </a:prstGeom>
          <a:noFill/>
        </p:spPr>
        <p:txBody>
          <a:bodyPr wrap="square" rtlCol="0">
            <a:spAutoFit/>
          </a:bodyPr>
          <a:lstStyle/>
          <a:p>
            <a:r>
              <a:rPr lang="en-US" dirty="0" err="1" smtClean="0"/>
              <a:t>Guerrasio</a:t>
            </a:r>
            <a:r>
              <a:rPr lang="en-US" i="1" dirty="0"/>
              <a:t>.</a:t>
            </a:r>
            <a:r>
              <a:rPr lang="en-US" i="1" dirty="0" smtClean="0"/>
              <a:t> Academic Medicine</a:t>
            </a:r>
            <a:r>
              <a:rPr lang="en-US" dirty="0" smtClean="0"/>
              <a:t>. 2014.</a:t>
            </a:r>
          </a:p>
        </p:txBody>
      </p:sp>
      <p:pic>
        <p:nvPicPr>
          <p:cNvPr id="3" name="Picture 2"/>
          <p:cNvPicPr>
            <a:picLocks noChangeAspect="1"/>
          </p:cNvPicPr>
          <p:nvPr/>
        </p:nvPicPr>
        <p:blipFill>
          <a:blip r:embed="rId3"/>
          <a:stretch>
            <a:fillRect/>
          </a:stretch>
        </p:blipFill>
        <p:spPr>
          <a:xfrm>
            <a:off x="762000" y="838200"/>
            <a:ext cx="7894823" cy="5257952"/>
          </a:xfrm>
          <a:prstGeom prst="rect">
            <a:avLst/>
          </a:prstGeom>
        </p:spPr>
      </p:pic>
    </p:spTree>
    <p:extLst>
      <p:ext uri="{BB962C8B-B14F-4D97-AF65-F5344CB8AC3E}">
        <p14:creationId xmlns:p14="http://schemas.microsoft.com/office/powerpoint/2010/main" val="250382802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23368" y="664686"/>
            <a:ext cx="8213002" cy="4959289"/>
          </a:xfrm>
          <a:prstGeom prst="rect">
            <a:avLst/>
          </a:prstGeom>
        </p:spPr>
      </p:pic>
      <p:sp>
        <p:nvSpPr>
          <p:cNvPr id="3" name="TextBox 2"/>
          <p:cNvSpPr txBox="1"/>
          <p:nvPr/>
        </p:nvSpPr>
        <p:spPr>
          <a:xfrm>
            <a:off x="5091445" y="6096000"/>
            <a:ext cx="4038600" cy="369332"/>
          </a:xfrm>
          <a:prstGeom prst="rect">
            <a:avLst/>
          </a:prstGeom>
          <a:noFill/>
        </p:spPr>
        <p:txBody>
          <a:bodyPr wrap="square" rtlCol="0">
            <a:spAutoFit/>
          </a:bodyPr>
          <a:lstStyle/>
          <a:p>
            <a:r>
              <a:rPr lang="en-US" dirty="0" err="1" smtClean="0"/>
              <a:t>Hickson</a:t>
            </a:r>
            <a:r>
              <a:rPr lang="en-US" i="1" dirty="0" smtClean="0"/>
              <a:t>. Academic Medicine</a:t>
            </a:r>
            <a:r>
              <a:rPr lang="en-US" dirty="0" smtClean="0"/>
              <a:t>. 2007.</a:t>
            </a:r>
          </a:p>
        </p:txBody>
      </p:sp>
    </p:spTree>
    <p:extLst>
      <p:ext uri="{BB962C8B-B14F-4D97-AF65-F5344CB8AC3E}">
        <p14:creationId xmlns:p14="http://schemas.microsoft.com/office/powerpoint/2010/main" val="223768158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Differential Diagnosis</a:t>
            </a:r>
            <a:endParaRPr lang="en-US" dirty="0"/>
          </a:p>
        </p:txBody>
      </p:sp>
      <p:sp>
        <p:nvSpPr>
          <p:cNvPr id="3" name="Content Placeholder 2"/>
          <p:cNvSpPr>
            <a:spLocks noGrp="1"/>
          </p:cNvSpPr>
          <p:nvPr>
            <p:ph idx="1"/>
          </p:nvPr>
        </p:nvSpPr>
        <p:spPr>
          <a:xfrm>
            <a:off x="739775" y="825500"/>
            <a:ext cx="7826375" cy="4300891"/>
          </a:xfrm>
        </p:spPr>
        <p:txBody>
          <a:bodyPr/>
          <a:lstStyle/>
          <a:p>
            <a:pPr eaLnBrk="1" hangingPunct="1">
              <a:defRPr/>
            </a:pPr>
            <a:r>
              <a:rPr lang="en-US" altLang="en-US" sz="2800" dirty="0"/>
              <a:t>Psychosocial stress</a:t>
            </a:r>
          </a:p>
          <a:p>
            <a:pPr eaLnBrk="1" hangingPunct="1">
              <a:defRPr/>
            </a:pPr>
            <a:r>
              <a:rPr lang="en-US" altLang="en-US" sz="2800" dirty="0" smtClean="0"/>
              <a:t>Psychiatric </a:t>
            </a:r>
            <a:r>
              <a:rPr lang="en-US" altLang="en-US" sz="2800" dirty="0"/>
              <a:t>diagnosis</a:t>
            </a:r>
          </a:p>
          <a:p>
            <a:pPr lvl="1" eaLnBrk="1" hangingPunct="1">
              <a:defRPr/>
            </a:pPr>
            <a:r>
              <a:rPr lang="en-US" altLang="en-US" sz="2600" dirty="0"/>
              <a:t>Depression</a:t>
            </a:r>
          </a:p>
          <a:p>
            <a:pPr lvl="1" eaLnBrk="1" hangingPunct="1">
              <a:defRPr/>
            </a:pPr>
            <a:r>
              <a:rPr lang="en-US" altLang="en-US" sz="2600" dirty="0"/>
              <a:t>Personality disorder</a:t>
            </a:r>
          </a:p>
          <a:p>
            <a:pPr eaLnBrk="1" hangingPunct="1">
              <a:defRPr/>
            </a:pPr>
            <a:r>
              <a:rPr lang="en-US" altLang="en-US" sz="2800" dirty="0"/>
              <a:t>Impairment</a:t>
            </a:r>
          </a:p>
          <a:p>
            <a:pPr eaLnBrk="1" hangingPunct="1">
              <a:defRPr/>
            </a:pPr>
            <a:r>
              <a:rPr lang="en-US" altLang="en-US" sz="2800" dirty="0"/>
              <a:t>Learning disability</a:t>
            </a:r>
          </a:p>
          <a:p>
            <a:pPr eaLnBrk="1" hangingPunct="1">
              <a:defRPr/>
            </a:pPr>
            <a:r>
              <a:rPr lang="en-US" altLang="en-US" sz="2800" dirty="0"/>
              <a:t>Poor preparation</a:t>
            </a:r>
          </a:p>
          <a:p>
            <a:pPr eaLnBrk="1" hangingPunct="1">
              <a:defRPr/>
            </a:pPr>
            <a:r>
              <a:rPr lang="en-US" altLang="en-US" sz="2800" dirty="0"/>
              <a:t>Wrong career (or program) choice</a:t>
            </a:r>
          </a:p>
          <a:p>
            <a:endParaRPr lang="en-US" dirty="0"/>
          </a:p>
        </p:txBody>
      </p:sp>
    </p:spTree>
    <p:extLst>
      <p:ext uri="{BB962C8B-B14F-4D97-AF65-F5344CB8AC3E}">
        <p14:creationId xmlns:p14="http://schemas.microsoft.com/office/powerpoint/2010/main" val="198535902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Coaching Plan for </a:t>
            </a:r>
            <a:r>
              <a:rPr lang="en-US" dirty="0" err="1" smtClean="0"/>
              <a:t>Millennials</a:t>
            </a:r>
            <a:endParaRPr lang="en-US" dirty="0"/>
          </a:p>
        </p:txBody>
      </p:sp>
      <p:sp>
        <p:nvSpPr>
          <p:cNvPr id="3" name="Content Placeholder 2"/>
          <p:cNvSpPr>
            <a:spLocks noGrp="1"/>
          </p:cNvSpPr>
          <p:nvPr>
            <p:ph idx="1"/>
          </p:nvPr>
        </p:nvSpPr>
        <p:spPr>
          <a:xfrm>
            <a:off x="739775" y="825500"/>
            <a:ext cx="7826375" cy="4783074"/>
          </a:xfrm>
        </p:spPr>
        <p:txBody>
          <a:bodyPr/>
          <a:lstStyle/>
          <a:p>
            <a:r>
              <a:rPr lang="en-US" sz="2800" dirty="0" smtClean="0"/>
              <a:t>Authority figures</a:t>
            </a:r>
          </a:p>
          <a:p>
            <a:pPr lvl="1"/>
            <a:r>
              <a:rPr lang="en-US" sz="2600" dirty="0" smtClean="0"/>
              <a:t>Who are you and why should they trust you</a:t>
            </a:r>
          </a:p>
          <a:p>
            <a:pPr lvl="1"/>
            <a:r>
              <a:rPr lang="en-US" sz="2600" dirty="0" smtClean="0"/>
              <a:t>Have proofs (assessment data)</a:t>
            </a:r>
          </a:p>
          <a:p>
            <a:r>
              <a:rPr lang="en-US" sz="2800" dirty="0" smtClean="0"/>
              <a:t>Set goals</a:t>
            </a:r>
          </a:p>
          <a:p>
            <a:pPr lvl="1"/>
            <a:r>
              <a:rPr lang="en-US" sz="2600" dirty="0" smtClean="0"/>
              <a:t>Specific goals based on the data</a:t>
            </a:r>
          </a:p>
          <a:p>
            <a:pPr lvl="1"/>
            <a:r>
              <a:rPr lang="en-US" sz="2600" dirty="0" smtClean="0"/>
              <a:t>Ideally relevant to the learner </a:t>
            </a:r>
          </a:p>
          <a:p>
            <a:pPr lvl="1"/>
            <a:r>
              <a:rPr lang="en-US" sz="2600" dirty="0" smtClean="0"/>
              <a:t>Time-line for observation and reassessment</a:t>
            </a:r>
          </a:p>
          <a:p>
            <a:r>
              <a:rPr lang="en-US" sz="2800" dirty="0" smtClean="0"/>
              <a:t>Be transparent</a:t>
            </a:r>
          </a:p>
          <a:p>
            <a:r>
              <a:rPr lang="en-US" sz="2800" dirty="0" smtClean="0"/>
              <a:t>Frequent feedback</a:t>
            </a:r>
          </a:p>
          <a:p>
            <a:pPr lvl="1"/>
            <a:r>
              <a:rPr lang="en-US" sz="2600" dirty="0" smtClean="0"/>
              <a:t>Consider real-time access or real-time feedback</a:t>
            </a:r>
            <a:endParaRPr lang="en-US" sz="2600" dirty="0"/>
          </a:p>
        </p:txBody>
      </p:sp>
    </p:spTree>
    <p:extLst>
      <p:ext uri="{BB962C8B-B14F-4D97-AF65-F5344CB8AC3E}">
        <p14:creationId xmlns:p14="http://schemas.microsoft.com/office/powerpoint/2010/main" val="275749007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Remediation</a:t>
            </a:r>
            <a:endParaRPr lang="en-US" dirty="0"/>
          </a:p>
        </p:txBody>
      </p:sp>
      <p:sp>
        <p:nvSpPr>
          <p:cNvPr id="3" name="Content Placeholder 2"/>
          <p:cNvSpPr>
            <a:spLocks noGrp="1"/>
          </p:cNvSpPr>
          <p:nvPr>
            <p:ph idx="1"/>
          </p:nvPr>
        </p:nvSpPr>
        <p:spPr>
          <a:xfrm>
            <a:off x="739775" y="825500"/>
            <a:ext cx="7826375" cy="5121628"/>
          </a:xfrm>
        </p:spPr>
        <p:txBody>
          <a:bodyPr/>
          <a:lstStyle/>
          <a:p>
            <a:r>
              <a:rPr lang="en-US" sz="2800" dirty="0" smtClean="0"/>
              <a:t>Assessment</a:t>
            </a:r>
          </a:p>
          <a:p>
            <a:pPr lvl="1"/>
            <a:r>
              <a:rPr lang="en-US" sz="2600" dirty="0" smtClean="0"/>
              <a:t>Pre-interview assessment (include self-assessment)</a:t>
            </a:r>
          </a:p>
          <a:p>
            <a:pPr lvl="1"/>
            <a:r>
              <a:rPr lang="en-US" sz="2600" dirty="0" smtClean="0"/>
              <a:t>Interview</a:t>
            </a:r>
          </a:p>
          <a:p>
            <a:r>
              <a:rPr lang="en-US" sz="2800" dirty="0" smtClean="0"/>
              <a:t>Deliberate practice</a:t>
            </a:r>
          </a:p>
          <a:p>
            <a:pPr lvl="1"/>
            <a:r>
              <a:rPr lang="en-US" sz="2400" dirty="0" smtClean="0"/>
              <a:t>List of deficiencies – be specific</a:t>
            </a:r>
          </a:p>
          <a:p>
            <a:pPr lvl="1"/>
            <a:r>
              <a:rPr lang="en-US" sz="2400" dirty="0" smtClean="0"/>
              <a:t>How will they be addressed</a:t>
            </a:r>
          </a:p>
          <a:p>
            <a:pPr lvl="1"/>
            <a:r>
              <a:rPr lang="en-US" sz="2400" dirty="0" smtClean="0"/>
              <a:t>Start with the most important deficiency first</a:t>
            </a:r>
          </a:p>
          <a:p>
            <a:r>
              <a:rPr lang="en-US" sz="2800" dirty="0" smtClean="0"/>
              <a:t>Feedback</a:t>
            </a:r>
          </a:p>
          <a:p>
            <a:r>
              <a:rPr lang="en-US" sz="2800" dirty="0" smtClean="0"/>
              <a:t>Reflection</a:t>
            </a:r>
          </a:p>
          <a:p>
            <a:r>
              <a:rPr lang="en-US" sz="2800" dirty="0" smtClean="0"/>
              <a:t>Reassessment</a:t>
            </a:r>
            <a:endParaRPr lang="en-US" sz="2600" dirty="0"/>
          </a:p>
        </p:txBody>
      </p:sp>
    </p:spTree>
    <p:extLst>
      <p:ext uri="{BB962C8B-B14F-4D97-AF65-F5344CB8AC3E}">
        <p14:creationId xmlns:p14="http://schemas.microsoft.com/office/powerpoint/2010/main" val="107433020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eaLnBrk="1" hangingPunct="1">
              <a:defRPr/>
            </a:pPr>
            <a:r>
              <a:rPr lang="en-US" dirty="0" smtClean="0"/>
              <a:t>Coaching Plan</a:t>
            </a:r>
            <a:endParaRPr lang="en-US" b="1" dirty="0">
              <a:solidFill>
                <a:srgbClr val="002060"/>
              </a:solidFill>
              <a:cs typeface="+mj-cs"/>
            </a:endParaRPr>
          </a:p>
        </p:txBody>
      </p:sp>
      <p:pic>
        <p:nvPicPr>
          <p:cNvPr id="5325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838200"/>
            <a:ext cx="7696200" cy="5328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597377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Remediation Plan</a:t>
            </a:r>
            <a:endParaRPr lang="en-US" dirty="0"/>
          </a:p>
        </p:txBody>
      </p:sp>
      <p:sp>
        <p:nvSpPr>
          <p:cNvPr id="4" name="Content Placeholder 3"/>
          <p:cNvSpPr>
            <a:spLocks noGrp="1"/>
          </p:cNvSpPr>
          <p:nvPr>
            <p:ph idx="1"/>
          </p:nvPr>
        </p:nvSpPr>
        <p:spPr>
          <a:xfrm>
            <a:off x="739775" y="825500"/>
            <a:ext cx="7826375" cy="5029295"/>
          </a:xfrm>
        </p:spPr>
        <p:txBody>
          <a:bodyPr/>
          <a:lstStyle/>
          <a:p>
            <a:r>
              <a:rPr lang="en-US" sz="2800" dirty="0" smtClean="0"/>
              <a:t>List deficiencies</a:t>
            </a:r>
          </a:p>
          <a:p>
            <a:pPr lvl="1"/>
            <a:r>
              <a:rPr lang="en-US" sz="2600" dirty="0" smtClean="0"/>
              <a:t>List relevant specific tasks involved in the competency</a:t>
            </a:r>
          </a:p>
          <a:p>
            <a:pPr lvl="1"/>
            <a:r>
              <a:rPr lang="en-US" sz="2600" dirty="0" smtClean="0"/>
              <a:t>Determine if they are observable</a:t>
            </a:r>
          </a:p>
          <a:p>
            <a:pPr lvl="1"/>
            <a:r>
              <a:rPr lang="en-US" sz="2600" dirty="0" smtClean="0"/>
              <a:t>Determine if they are measurable</a:t>
            </a:r>
          </a:p>
          <a:p>
            <a:r>
              <a:rPr lang="en-US" sz="2800" dirty="0" smtClean="0"/>
              <a:t>Identify faculty mentors</a:t>
            </a:r>
          </a:p>
          <a:p>
            <a:pPr lvl="1"/>
            <a:r>
              <a:rPr lang="en-US" sz="2600" dirty="0" smtClean="0"/>
              <a:t>Determine who will observe the trainee</a:t>
            </a:r>
          </a:p>
          <a:p>
            <a:pPr lvl="1"/>
            <a:r>
              <a:rPr lang="en-US" sz="2600" dirty="0" smtClean="0"/>
              <a:t>Determine who will meet with the trainee</a:t>
            </a:r>
          </a:p>
          <a:p>
            <a:pPr lvl="2"/>
            <a:r>
              <a:rPr lang="en-US" sz="2600" dirty="0" smtClean="0"/>
              <a:t>Consider an observer and a “coach”</a:t>
            </a:r>
          </a:p>
          <a:p>
            <a:r>
              <a:rPr lang="en-US" sz="2800" dirty="0" smtClean="0"/>
              <a:t>Time line</a:t>
            </a:r>
          </a:p>
          <a:p>
            <a:endParaRPr lang="en-US" dirty="0"/>
          </a:p>
        </p:txBody>
      </p:sp>
    </p:spTree>
    <p:extLst>
      <p:ext uri="{BB962C8B-B14F-4D97-AF65-F5344CB8AC3E}">
        <p14:creationId xmlns:p14="http://schemas.microsoft.com/office/powerpoint/2010/main" val="404957047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1</a:t>
            </a:r>
            <a:endParaRPr lang="en-US" dirty="0"/>
          </a:p>
        </p:txBody>
      </p:sp>
      <p:sp>
        <p:nvSpPr>
          <p:cNvPr id="3" name="Content Placeholder 2"/>
          <p:cNvSpPr>
            <a:spLocks noGrp="1"/>
          </p:cNvSpPr>
          <p:nvPr>
            <p:ph idx="1"/>
          </p:nvPr>
        </p:nvSpPr>
        <p:spPr>
          <a:xfrm>
            <a:off x="739775" y="825500"/>
            <a:ext cx="8120719" cy="5901329"/>
          </a:xfrm>
        </p:spPr>
        <p:txBody>
          <a:bodyPr/>
          <a:lstStyle/>
          <a:p>
            <a:r>
              <a:rPr lang="en-US" sz="2800" b="0" dirty="0" smtClean="0"/>
              <a:t>Tim is a first year fellow. He graduated from a residency program across the country with high recommendations from everyone. </a:t>
            </a:r>
          </a:p>
          <a:p>
            <a:r>
              <a:rPr lang="en-US" sz="2800" b="0" dirty="0" smtClean="0"/>
              <a:t>You received an email from a faculty member that Tim disagreed with the attending about a management decision and became argumentative. </a:t>
            </a:r>
          </a:p>
          <a:p>
            <a:r>
              <a:rPr lang="en-US" sz="2800" b="0" dirty="0" smtClean="0"/>
              <a:t>You pull his evaluations so far. There are several comments about Tim being dismissive of nursing comments and Tim not being receptive to feedback. His medical knowledge seems to be below average based on comments.</a:t>
            </a:r>
            <a:endParaRPr lang="en-US" sz="2800" b="0" dirty="0"/>
          </a:p>
        </p:txBody>
      </p:sp>
    </p:spTree>
    <p:extLst>
      <p:ext uri="{BB962C8B-B14F-4D97-AF65-F5344CB8AC3E}">
        <p14:creationId xmlns:p14="http://schemas.microsoft.com/office/powerpoint/2010/main" val="235173676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enn Medicine Template 2009">
  <a:themeElements>
    <a:clrScheme name="Penn Medicine Template 2009 10">
      <a:dk1>
        <a:srgbClr val="000000"/>
      </a:dk1>
      <a:lt1>
        <a:srgbClr val="FFFFFF"/>
      </a:lt1>
      <a:dk2>
        <a:srgbClr val="800000"/>
      </a:dk2>
      <a:lt2>
        <a:srgbClr val="C0C0C0"/>
      </a:lt2>
      <a:accent1>
        <a:srgbClr val="0099E6"/>
      </a:accent1>
      <a:accent2>
        <a:srgbClr val="F6C700"/>
      </a:accent2>
      <a:accent3>
        <a:srgbClr val="FFFFFF"/>
      </a:accent3>
      <a:accent4>
        <a:srgbClr val="000000"/>
      </a:accent4>
      <a:accent5>
        <a:srgbClr val="AACAF0"/>
      </a:accent5>
      <a:accent6>
        <a:srgbClr val="DFB400"/>
      </a:accent6>
      <a:hlink>
        <a:srgbClr val="003399"/>
      </a:hlink>
      <a:folHlink>
        <a:srgbClr val="6600CC"/>
      </a:folHlink>
    </a:clrScheme>
    <a:fontScheme name="Penn Medicine Template 20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2"/>
            </a:solidFill>
            <a:effectLst/>
            <a:latin typeface="Arial" charset="0"/>
          </a:defRPr>
        </a:defPPr>
      </a:lstStyle>
    </a:lnDef>
  </a:objectDefaults>
  <a:extraClrSchemeLst>
    <a:extraClrScheme>
      <a:clrScheme name="Penn Medicine Template 2009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enn Medicine Template 2009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Penn Medicine Template 2009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enn Medicine Template 2009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enn Medicine Template 2009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enn Medicine Template 2009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Penn Medicine Template 2009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Penn Medicine Template 2009 8">
        <a:dk1>
          <a:srgbClr val="4A85FA"/>
        </a:dk1>
        <a:lt1>
          <a:srgbClr val="FFFFFF"/>
        </a:lt1>
        <a:dk2>
          <a:srgbClr val="001D3A"/>
        </a:dk2>
        <a:lt2>
          <a:srgbClr val="003366"/>
        </a:lt2>
        <a:accent1>
          <a:srgbClr val="A66E5A"/>
        </a:accent1>
        <a:accent2>
          <a:srgbClr val="BA003E"/>
        </a:accent2>
        <a:accent3>
          <a:srgbClr val="AAABAE"/>
        </a:accent3>
        <a:accent4>
          <a:srgbClr val="DADADA"/>
        </a:accent4>
        <a:accent5>
          <a:srgbClr val="D0BAB5"/>
        </a:accent5>
        <a:accent6>
          <a:srgbClr val="A80037"/>
        </a:accent6>
        <a:hlink>
          <a:srgbClr val="666633"/>
        </a:hlink>
        <a:folHlink>
          <a:srgbClr val="FEC420"/>
        </a:folHlink>
      </a:clrScheme>
      <a:clrMap bg1="dk2" tx1="lt1" bg2="dk1" tx2="lt2" accent1="accent1" accent2="accent2" accent3="accent3" accent4="accent4" accent5="accent5" accent6="accent6" hlink="hlink" folHlink="folHlink"/>
    </a:extraClrScheme>
    <a:extraClrScheme>
      <a:clrScheme name="Penn Medicine Template 2009 9">
        <a:dk1>
          <a:srgbClr val="000000"/>
        </a:dk1>
        <a:lt1>
          <a:srgbClr val="FFFFFF"/>
        </a:lt1>
        <a:dk2>
          <a:srgbClr val="A20000"/>
        </a:dk2>
        <a:lt2>
          <a:srgbClr val="C0C0C0"/>
        </a:lt2>
        <a:accent1>
          <a:srgbClr val="0099E6"/>
        </a:accent1>
        <a:accent2>
          <a:srgbClr val="F6C700"/>
        </a:accent2>
        <a:accent3>
          <a:srgbClr val="FFFFFF"/>
        </a:accent3>
        <a:accent4>
          <a:srgbClr val="000000"/>
        </a:accent4>
        <a:accent5>
          <a:srgbClr val="AACAF0"/>
        </a:accent5>
        <a:accent6>
          <a:srgbClr val="DFB400"/>
        </a:accent6>
        <a:hlink>
          <a:srgbClr val="003399"/>
        </a:hlink>
        <a:folHlink>
          <a:srgbClr val="6600CC"/>
        </a:folHlink>
      </a:clrScheme>
      <a:clrMap bg1="lt1" tx1="dk1" bg2="lt2" tx2="dk2" accent1="accent1" accent2="accent2" accent3="accent3" accent4="accent4" accent5="accent5" accent6="accent6" hlink="hlink" folHlink="folHlink"/>
    </a:extraClrScheme>
    <a:extraClrScheme>
      <a:clrScheme name="Penn Medicine Template 2009 10">
        <a:dk1>
          <a:srgbClr val="000000"/>
        </a:dk1>
        <a:lt1>
          <a:srgbClr val="FFFFFF"/>
        </a:lt1>
        <a:dk2>
          <a:srgbClr val="800000"/>
        </a:dk2>
        <a:lt2>
          <a:srgbClr val="C0C0C0"/>
        </a:lt2>
        <a:accent1>
          <a:srgbClr val="0099E6"/>
        </a:accent1>
        <a:accent2>
          <a:srgbClr val="F6C700"/>
        </a:accent2>
        <a:accent3>
          <a:srgbClr val="FFFFFF"/>
        </a:accent3>
        <a:accent4>
          <a:srgbClr val="000000"/>
        </a:accent4>
        <a:accent5>
          <a:srgbClr val="AACAF0"/>
        </a:accent5>
        <a:accent6>
          <a:srgbClr val="DFB400"/>
        </a:accent6>
        <a:hlink>
          <a:srgbClr val="003399"/>
        </a:hlink>
        <a:folHlink>
          <a:srgbClr val="66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51</TotalTime>
  <Words>778</Words>
  <Application>Microsoft Macintosh PowerPoint</Application>
  <PresentationFormat>On-screen Show (4:3)</PresentationFormat>
  <Paragraphs>134</Paragraphs>
  <Slides>15</Slides>
  <Notes>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Penn Medicine Template 2009</vt:lpstr>
      <vt:lpstr>Diagnosing errors in communication when designing remediation plans</vt:lpstr>
      <vt:lpstr>Remediation by Competency</vt:lpstr>
      <vt:lpstr>PowerPoint Presentation</vt:lpstr>
      <vt:lpstr>Differential Diagnosis</vt:lpstr>
      <vt:lpstr>Coaching Plan for Millennials</vt:lpstr>
      <vt:lpstr>Remediation</vt:lpstr>
      <vt:lpstr>Coaching Plan</vt:lpstr>
      <vt:lpstr>Remediation Plan</vt:lpstr>
      <vt:lpstr>Case 1</vt:lpstr>
      <vt:lpstr>Case 1</vt:lpstr>
      <vt:lpstr>Case 1 </vt:lpstr>
      <vt:lpstr>Case 2</vt:lpstr>
      <vt:lpstr>Case 2 </vt:lpstr>
      <vt:lpstr>Case 3</vt:lpstr>
      <vt:lpstr>Case 3 </vt:lpstr>
    </vt:vector>
  </TitlesOfParts>
  <Company>University of Pennsylvania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Diagnosing errors in communication when designing remediation plans</dc:title>
  <dc:creator>Jessica Dine</dc:creator>
  <cp:lastModifiedBy>Jessica Dine</cp:lastModifiedBy>
  <cp:revision>9</cp:revision>
  <dcterms:created xsi:type="dcterms:W3CDTF">2015-11-23T01:20:14Z</dcterms:created>
  <dcterms:modified xsi:type="dcterms:W3CDTF">2015-12-01T17:54:09Z</dcterms:modified>
</cp:coreProperties>
</file>